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7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8.xml" ContentType="application/vnd.openxmlformats-officedocument.presentationml.tag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tags/tag9.xml" ContentType="application/vnd.openxmlformats-officedocument.presentationml.tags+xml"/>
  <Override PartName="/ppt/notesSlides/notesSlide16.xml" ContentType="application/vnd.openxmlformats-officedocument.presentationml.notesSlide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notesMasterIdLst>
    <p:notesMasterId r:id="rId37"/>
  </p:notesMasterIdLst>
  <p:handoutMasterIdLst>
    <p:handoutMasterId r:id="rId38"/>
  </p:handoutMasterIdLst>
  <p:sldIdLst>
    <p:sldId id="565" r:id="rId2"/>
    <p:sldId id="566" r:id="rId3"/>
    <p:sldId id="570" r:id="rId4"/>
    <p:sldId id="568" r:id="rId5"/>
    <p:sldId id="569" r:id="rId6"/>
    <p:sldId id="571" r:id="rId7"/>
    <p:sldId id="572" r:id="rId8"/>
    <p:sldId id="582" r:id="rId9"/>
    <p:sldId id="551" r:id="rId10"/>
    <p:sldId id="574" r:id="rId11"/>
    <p:sldId id="575" r:id="rId12"/>
    <p:sldId id="576" r:id="rId13"/>
    <p:sldId id="577" r:id="rId14"/>
    <p:sldId id="578" r:id="rId15"/>
    <p:sldId id="583" r:id="rId16"/>
    <p:sldId id="584" r:id="rId17"/>
    <p:sldId id="585" r:id="rId18"/>
    <p:sldId id="580" r:id="rId19"/>
    <p:sldId id="604" r:id="rId20"/>
    <p:sldId id="587" r:id="rId21"/>
    <p:sldId id="581" r:id="rId22"/>
    <p:sldId id="603" r:id="rId23"/>
    <p:sldId id="596" r:id="rId24"/>
    <p:sldId id="597" r:id="rId25"/>
    <p:sldId id="598" r:id="rId26"/>
    <p:sldId id="599" r:id="rId27"/>
    <p:sldId id="600" r:id="rId28"/>
    <p:sldId id="601" r:id="rId29"/>
    <p:sldId id="602" r:id="rId30"/>
    <p:sldId id="589" r:id="rId31"/>
    <p:sldId id="605" r:id="rId32"/>
    <p:sldId id="591" r:id="rId33"/>
    <p:sldId id="592" r:id="rId34"/>
    <p:sldId id="593" r:id="rId35"/>
    <p:sldId id="588" r:id="rId36"/>
  </p:sldIdLst>
  <p:sldSz cx="12192000" cy="6858000"/>
  <p:notesSz cx="6797675" cy="99266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2" userDrawn="1">
          <p15:clr>
            <a:srgbClr val="A4A3A4"/>
          </p15:clr>
        </p15:guide>
        <p15:guide id="2" pos="2137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DE5FE"/>
    <a:srgbClr val="E8F3FF"/>
    <a:srgbClr val="2D15BD"/>
    <a:srgbClr val="009ED6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53" autoAdjust="0"/>
    <p:restoredTop sz="94394" autoAdjust="0"/>
  </p:normalViewPr>
  <p:slideViewPr>
    <p:cSldViewPr>
      <p:cViewPr>
        <p:scale>
          <a:sx n="78" d="100"/>
          <a:sy n="78" d="100"/>
        </p:scale>
        <p:origin x="1590" y="111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3144" y="-96"/>
      </p:cViewPr>
      <p:guideLst>
        <p:guide orient="horz" pos="3122"/>
        <p:guide pos="2137"/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2945659" cy="496332"/>
          </a:xfrm>
          <a:prstGeom prst="rect">
            <a:avLst/>
          </a:prstGeom>
        </p:spPr>
        <p:txBody>
          <a:bodyPr vert="horz" wrap="square" lIns="91394" tIns="45697" rIns="91394" bIns="4569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fr-FR" altLang="fr-FR"/>
              <a:t>CA OGEC SAINT JOSEPH CHATEAUBOURG</a:t>
            </a:r>
            <a:endParaRPr lang="fr-FR" altLang="fr-F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5" y="3"/>
            <a:ext cx="2945659" cy="496332"/>
          </a:xfrm>
          <a:prstGeom prst="rect">
            <a:avLst/>
          </a:prstGeom>
        </p:spPr>
        <p:txBody>
          <a:bodyPr vert="horz" wrap="square" lIns="91394" tIns="45697" rIns="91394" bIns="4569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16A258A-945C-42C0-97C1-EE5123929DE7}" type="datetimeFigureOut">
              <a:rPr lang="fr-FR" altLang="fr-FR"/>
              <a:pPr>
                <a:defRPr/>
              </a:pPr>
              <a:t>10/04/2026</a:t>
            </a:fld>
            <a:endParaRPr lang="fr-FR" alt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9428585"/>
            <a:ext cx="2945659" cy="496332"/>
          </a:xfrm>
          <a:prstGeom prst="rect">
            <a:avLst/>
          </a:prstGeom>
        </p:spPr>
        <p:txBody>
          <a:bodyPr vert="horz" wrap="square" lIns="91394" tIns="45697" rIns="91394" bIns="4569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 alt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5" y="9428585"/>
            <a:ext cx="2945659" cy="496332"/>
          </a:xfrm>
          <a:prstGeom prst="rect">
            <a:avLst/>
          </a:prstGeom>
        </p:spPr>
        <p:txBody>
          <a:bodyPr vert="horz" wrap="square" lIns="91394" tIns="45697" rIns="91394" bIns="4569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E06DFA5-D079-47FB-8D37-2B0C91F255C2}" type="slidenum">
              <a:rPr lang="fr-FR" altLang="fr-FR"/>
              <a:pPr>
                <a:defRPr/>
              </a:pPr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997565508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2945659" cy="496332"/>
          </a:xfrm>
          <a:prstGeom prst="rect">
            <a:avLst/>
          </a:prstGeom>
        </p:spPr>
        <p:txBody>
          <a:bodyPr vert="horz" wrap="square" lIns="91394" tIns="45697" rIns="91394" bIns="4569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fr-FR" altLang="fr-FR"/>
              <a:t>CA OGEC SAINT JOSEPH CHATEAUBOURG</a:t>
            </a:r>
            <a:endParaRPr lang="fr-FR" altLang="fr-FR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5" y="3"/>
            <a:ext cx="2945659" cy="496332"/>
          </a:xfrm>
          <a:prstGeom prst="rect">
            <a:avLst/>
          </a:prstGeom>
        </p:spPr>
        <p:txBody>
          <a:bodyPr vert="horz" wrap="square" lIns="91394" tIns="45697" rIns="91394" bIns="4569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942B3FD-28DA-457A-8A5A-82797FC50D81}" type="datetimeFigureOut">
              <a:rPr lang="fr-FR" altLang="fr-FR"/>
              <a:pPr>
                <a:defRPr/>
              </a:pPr>
              <a:t>10/04/2026</a:t>
            </a:fld>
            <a:endParaRPr lang="fr-FR" altLang="fr-FR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4" tIns="45697" rIns="91394" bIns="45697" rtlCol="0" anchor="ctr"/>
          <a:lstStyle/>
          <a:p>
            <a:pPr lvl="0"/>
            <a:endParaRPr lang="fr-FR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1394" tIns="45697" rIns="91394" bIns="45697" rtlCol="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Niveau 2</a:t>
            </a:r>
          </a:p>
          <a:p>
            <a:pPr lvl="2"/>
            <a:r>
              <a:rPr lang="fr-FR" noProof="0"/>
              <a:t>Niveau 3</a:t>
            </a:r>
          </a:p>
          <a:p>
            <a:pPr lvl="3"/>
            <a:r>
              <a:rPr lang="fr-FR" noProof="0"/>
              <a:t>Niveau 4</a:t>
            </a:r>
          </a:p>
          <a:p>
            <a:pPr lvl="4"/>
            <a:r>
              <a:rPr lang="fr-FR" noProof="0"/>
              <a:t>Niveau 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9428585"/>
            <a:ext cx="2945659" cy="496332"/>
          </a:xfrm>
          <a:prstGeom prst="rect">
            <a:avLst/>
          </a:prstGeom>
        </p:spPr>
        <p:txBody>
          <a:bodyPr vert="horz" wrap="square" lIns="91394" tIns="45697" rIns="91394" bIns="4569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 alt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5" y="9428585"/>
            <a:ext cx="2945659" cy="496332"/>
          </a:xfrm>
          <a:prstGeom prst="rect">
            <a:avLst/>
          </a:prstGeom>
        </p:spPr>
        <p:txBody>
          <a:bodyPr vert="horz" wrap="square" lIns="91394" tIns="45697" rIns="91394" bIns="4569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ECFACE0-DD54-40CC-816E-5CD9B109077B}" type="slidenum">
              <a:rPr lang="fr-FR" altLang="fr-FR"/>
              <a:pPr>
                <a:defRPr/>
              </a:pPr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975275069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lang="fr-F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lang="fr-F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lang="fr-F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lang="fr-F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lang="fr-F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fr-FR"/>
          </a:p>
        </p:txBody>
      </p:sp>
      <p:sp>
        <p:nvSpPr>
          <p:cNvPr id="1434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C547B-0FC6-4293-8112-5F8B4A54AA1D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30773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0E9056-2AB2-F80D-573E-D1E2FF79E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e l'image des diapositives 1">
            <a:extLst>
              <a:ext uri="{FF2B5EF4-FFF2-40B4-BE49-F238E27FC236}">
                <a16:creationId xmlns:a16="http://schemas.microsoft.com/office/drawing/2014/main" id="{2F688174-94CC-0B51-022A-99AC777DD94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Espace réservé des commentaires 2">
            <a:extLst>
              <a:ext uri="{FF2B5EF4-FFF2-40B4-BE49-F238E27FC236}">
                <a16:creationId xmlns:a16="http://schemas.microsoft.com/office/drawing/2014/main" id="{497E2B61-593D-862B-24FA-3260F769743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fr-FR"/>
          </a:p>
        </p:txBody>
      </p:sp>
      <p:sp>
        <p:nvSpPr>
          <p:cNvPr id="14340" name="Espace réservé du numéro de diapositive 3">
            <a:extLst>
              <a:ext uri="{FF2B5EF4-FFF2-40B4-BE49-F238E27FC236}">
                <a16:creationId xmlns:a16="http://schemas.microsoft.com/office/drawing/2014/main" id="{23CF5F2F-DD0B-1145-C776-202B5C175D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C547B-0FC6-4293-8112-5F8B4A54AA1D}" type="slidenum">
              <a:rPr lang="fr-FR" smtClean="0"/>
              <a:pPr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69827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A35383-A323-BD6B-DD44-12C8A87634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e l'image des diapositives 1">
            <a:extLst>
              <a:ext uri="{FF2B5EF4-FFF2-40B4-BE49-F238E27FC236}">
                <a16:creationId xmlns:a16="http://schemas.microsoft.com/office/drawing/2014/main" id="{765CC550-DC84-CBD5-6D76-D5F5607281D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Espace réservé des commentaires 2">
            <a:extLst>
              <a:ext uri="{FF2B5EF4-FFF2-40B4-BE49-F238E27FC236}">
                <a16:creationId xmlns:a16="http://schemas.microsoft.com/office/drawing/2014/main" id="{6CB6C905-7031-EB85-1349-E708516B2AD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fr-FR"/>
          </a:p>
        </p:txBody>
      </p:sp>
      <p:sp>
        <p:nvSpPr>
          <p:cNvPr id="14340" name="Espace réservé du numéro de diapositive 3">
            <a:extLst>
              <a:ext uri="{FF2B5EF4-FFF2-40B4-BE49-F238E27FC236}">
                <a16:creationId xmlns:a16="http://schemas.microsoft.com/office/drawing/2014/main" id="{CDE67D20-A97D-EBBC-00E7-D7821BC7C8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C547B-0FC6-4293-8112-5F8B4A54AA1D}" type="slidenum">
              <a:rPr lang="fr-FR" smtClean="0"/>
              <a:pPr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49491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DF3862-51FC-9FC6-1F08-73E9200036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e l'image des diapositives 1">
            <a:extLst>
              <a:ext uri="{FF2B5EF4-FFF2-40B4-BE49-F238E27FC236}">
                <a16:creationId xmlns:a16="http://schemas.microsoft.com/office/drawing/2014/main" id="{1AF0A628-E2B6-91A1-F215-901AC0549EA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Espace réservé des commentaires 2">
            <a:extLst>
              <a:ext uri="{FF2B5EF4-FFF2-40B4-BE49-F238E27FC236}">
                <a16:creationId xmlns:a16="http://schemas.microsoft.com/office/drawing/2014/main" id="{BC8346B0-82A9-3109-B218-13173B6D4C4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fr-FR"/>
          </a:p>
        </p:txBody>
      </p:sp>
      <p:sp>
        <p:nvSpPr>
          <p:cNvPr id="14340" name="Espace réservé du numéro de diapositive 3">
            <a:extLst>
              <a:ext uri="{FF2B5EF4-FFF2-40B4-BE49-F238E27FC236}">
                <a16:creationId xmlns:a16="http://schemas.microsoft.com/office/drawing/2014/main" id="{74F38A7D-FE7D-6BC2-6C88-40E652B713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C547B-0FC6-4293-8112-5F8B4A54AA1D}" type="slidenum">
              <a:rPr lang="fr-FR" smtClean="0"/>
              <a:pPr/>
              <a:t>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96331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5134BC-2361-6683-C738-2C9337CCF7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e l'image des diapositives 1">
            <a:extLst>
              <a:ext uri="{FF2B5EF4-FFF2-40B4-BE49-F238E27FC236}">
                <a16:creationId xmlns:a16="http://schemas.microsoft.com/office/drawing/2014/main" id="{3CCE9E63-E2A6-73EC-42D1-EC53AE34F1F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Espace réservé des commentaires 2">
            <a:extLst>
              <a:ext uri="{FF2B5EF4-FFF2-40B4-BE49-F238E27FC236}">
                <a16:creationId xmlns:a16="http://schemas.microsoft.com/office/drawing/2014/main" id="{B8461A1A-FED4-3411-174F-3839003927F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fr-FR"/>
          </a:p>
        </p:txBody>
      </p:sp>
      <p:sp>
        <p:nvSpPr>
          <p:cNvPr id="14340" name="Espace réservé du numéro de diapositive 3">
            <a:extLst>
              <a:ext uri="{FF2B5EF4-FFF2-40B4-BE49-F238E27FC236}">
                <a16:creationId xmlns:a16="http://schemas.microsoft.com/office/drawing/2014/main" id="{1A049F1A-48FC-866B-07BE-03E6E35569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C547B-0FC6-4293-8112-5F8B4A54AA1D}" type="slidenum">
              <a:rPr lang="fr-FR" smtClean="0"/>
              <a:pPr/>
              <a:t>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67450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75055D-3B9B-39F0-46D1-891E0AC4E3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e l'image des diapositives 1">
            <a:extLst>
              <a:ext uri="{FF2B5EF4-FFF2-40B4-BE49-F238E27FC236}">
                <a16:creationId xmlns:a16="http://schemas.microsoft.com/office/drawing/2014/main" id="{4F20E4B8-83DB-7D17-40C4-F92096F992E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Espace réservé des commentaires 2">
            <a:extLst>
              <a:ext uri="{FF2B5EF4-FFF2-40B4-BE49-F238E27FC236}">
                <a16:creationId xmlns:a16="http://schemas.microsoft.com/office/drawing/2014/main" id="{9382BF65-CAB8-F1AF-878E-8BF030664E0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fr-FR"/>
          </a:p>
        </p:txBody>
      </p:sp>
      <p:sp>
        <p:nvSpPr>
          <p:cNvPr id="14340" name="Espace réservé du numéro de diapositive 3">
            <a:extLst>
              <a:ext uri="{FF2B5EF4-FFF2-40B4-BE49-F238E27FC236}">
                <a16:creationId xmlns:a16="http://schemas.microsoft.com/office/drawing/2014/main" id="{88427832-92B4-3829-5207-2BFCF571FD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C547B-0FC6-4293-8112-5F8B4A54AA1D}" type="slidenum">
              <a:rPr lang="fr-FR" smtClean="0"/>
              <a:pPr/>
              <a:t>27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38728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53F3CA-9C6F-B3DE-64CC-0E8D5147C3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e l'image des diapositives 1">
            <a:extLst>
              <a:ext uri="{FF2B5EF4-FFF2-40B4-BE49-F238E27FC236}">
                <a16:creationId xmlns:a16="http://schemas.microsoft.com/office/drawing/2014/main" id="{B6B31837-40D5-64C0-A493-88AC6256FB9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Espace réservé des commentaires 2">
            <a:extLst>
              <a:ext uri="{FF2B5EF4-FFF2-40B4-BE49-F238E27FC236}">
                <a16:creationId xmlns:a16="http://schemas.microsoft.com/office/drawing/2014/main" id="{5CB7132C-E4FC-CF97-BE2B-AB66CF37FCE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fr-FR"/>
          </a:p>
        </p:txBody>
      </p:sp>
      <p:sp>
        <p:nvSpPr>
          <p:cNvPr id="14340" name="Espace réservé du numéro de diapositive 3">
            <a:extLst>
              <a:ext uri="{FF2B5EF4-FFF2-40B4-BE49-F238E27FC236}">
                <a16:creationId xmlns:a16="http://schemas.microsoft.com/office/drawing/2014/main" id="{B5B3BC7A-C4EE-4859-18C8-288FD36BF8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C547B-0FC6-4293-8112-5F8B4A54AA1D}" type="slidenum">
              <a:rPr lang="fr-FR" smtClean="0"/>
              <a:pPr/>
              <a:t>28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11130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A19484-89A6-73C5-9534-22E2D49970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e l'image des diapositives 1">
            <a:extLst>
              <a:ext uri="{FF2B5EF4-FFF2-40B4-BE49-F238E27FC236}">
                <a16:creationId xmlns:a16="http://schemas.microsoft.com/office/drawing/2014/main" id="{01AAB6E9-7D01-97D0-26EB-13408DCD57D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Espace réservé des commentaires 2">
            <a:extLst>
              <a:ext uri="{FF2B5EF4-FFF2-40B4-BE49-F238E27FC236}">
                <a16:creationId xmlns:a16="http://schemas.microsoft.com/office/drawing/2014/main" id="{A0B31020-2ED4-012C-3563-5F46B555339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fr-FR"/>
          </a:p>
        </p:txBody>
      </p:sp>
      <p:sp>
        <p:nvSpPr>
          <p:cNvPr id="14340" name="Espace réservé du numéro de diapositive 3">
            <a:extLst>
              <a:ext uri="{FF2B5EF4-FFF2-40B4-BE49-F238E27FC236}">
                <a16:creationId xmlns:a16="http://schemas.microsoft.com/office/drawing/2014/main" id="{682F66F1-D7E2-6DC8-BB80-CB70BB1F0E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C547B-0FC6-4293-8112-5F8B4A54AA1D}" type="slidenum">
              <a:rPr lang="fr-FR" smtClean="0"/>
              <a:pPr/>
              <a:t>29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50244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43E548-C35B-82AE-CD2C-F57F88FD6D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e l'image des diapositives 1">
            <a:extLst>
              <a:ext uri="{FF2B5EF4-FFF2-40B4-BE49-F238E27FC236}">
                <a16:creationId xmlns:a16="http://schemas.microsoft.com/office/drawing/2014/main" id="{058C9439-99BD-FC1C-1FC4-DDB5E40275F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Espace réservé des commentaires 2">
            <a:extLst>
              <a:ext uri="{FF2B5EF4-FFF2-40B4-BE49-F238E27FC236}">
                <a16:creationId xmlns:a16="http://schemas.microsoft.com/office/drawing/2014/main" id="{62BA4F24-1812-8B96-7778-C3F9FE56903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fr-FR"/>
          </a:p>
        </p:txBody>
      </p:sp>
      <p:sp>
        <p:nvSpPr>
          <p:cNvPr id="14340" name="Espace réservé du numéro de diapositive 3">
            <a:extLst>
              <a:ext uri="{FF2B5EF4-FFF2-40B4-BE49-F238E27FC236}">
                <a16:creationId xmlns:a16="http://schemas.microsoft.com/office/drawing/2014/main" id="{500D39A4-5EB7-8AE6-8F79-823A68E711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C547B-0FC6-4293-8112-5F8B4A54AA1D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8793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BFADA3-4937-EBC2-DBF5-55A056FD7C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e l'image des diapositives 1">
            <a:extLst>
              <a:ext uri="{FF2B5EF4-FFF2-40B4-BE49-F238E27FC236}">
                <a16:creationId xmlns:a16="http://schemas.microsoft.com/office/drawing/2014/main" id="{64BE18B8-5A1A-CE1E-237A-F2A09C97A4D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Espace réservé des commentaires 2">
            <a:extLst>
              <a:ext uri="{FF2B5EF4-FFF2-40B4-BE49-F238E27FC236}">
                <a16:creationId xmlns:a16="http://schemas.microsoft.com/office/drawing/2014/main" id="{D30953EA-E113-D5A6-31FB-2B11EA1BFD1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fr-FR"/>
          </a:p>
        </p:txBody>
      </p:sp>
      <p:sp>
        <p:nvSpPr>
          <p:cNvPr id="14340" name="Espace réservé du numéro de diapositive 3">
            <a:extLst>
              <a:ext uri="{FF2B5EF4-FFF2-40B4-BE49-F238E27FC236}">
                <a16:creationId xmlns:a16="http://schemas.microsoft.com/office/drawing/2014/main" id="{EE5F8775-5D90-02DD-FA56-3115E96123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C547B-0FC6-4293-8112-5F8B4A54AA1D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69324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F5DD0B-4916-5D19-9DFA-AC7CDA5256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e l'image des diapositives 1">
            <a:extLst>
              <a:ext uri="{FF2B5EF4-FFF2-40B4-BE49-F238E27FC236}">
                <a16:creationId xmlns:a16="http://schemas.microsoft.com/office/drawing/2014/main" id="{04FD2AA6-6CA3-0D70-B2E7-A8D07E1876C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Espace réservé des commentaires 2">
            <a:extLst>
              <a:ext uri="{FF2B5EF4-FFF2-40B4-BE49-F238E27FC236}">
                <a16:creationId xmlns:a16="http://schemas.microsoft.com/office/drawing/2014/main" id="{19F76CC0-7E8E-5A00-A726-F9D7A534AC9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fr-FR"/>
          </a:p>
        </p:txBody>
      </p:sp>
      <p:sp>
        <p:nvSpPr>
          <p:cNvPr id="14340" name="Espace réservé du numéro de diapositive 3">
            <a:extLst>
              <a:ext uri="{FF2B5EF4-FFF2-40B4-BE49-F238E27FC236}">
                <a16:creationId xmlns:a16="http://schemas.microsoft.com/office/drawing/2014/main" id="{C3087A8B-2CD8-BB65-2B3A-84F521C00F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C547B-0FC6-4293-8112-5F8B4A54AA1D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19849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711AF5-F8FE-5A21-EE81-4CCDCDD9FE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e l'image des diapositives 1">
            <a:extLst>
              <a:ext uri="{FF2B5EF4-FFF2-40B4-BE49-F238E27FC236}">
                <a16:creationId xmlns:a16="http://schemas.microsoft.com/office/drawing/2014/main" id="{69781BD3-9178-4710-7A64-A5E5FE816F2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Espace réservé des commentaires 2">
            <a:extLst>
              <a:ext uri="{FF2B5EF4-FFF2-40B4-BE49-F238E27FC236}">
                <a16:creationId xmlns:a16="http://schemas.microsoft.com/office/drawing/2014/main" id="{95D04EA7-3D72-0732-47D4-B65FB2C9424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fr-FR"/>
          </a:p>
        </p:txBody>
      </p:sp>
      <p:sp>
        <p:nvSpPr>
          <p:cNvPr id="14340" name="Espace réservé du numéro de diapositive 3">
            <a:extLst>
              <a:ext uri="{FF2B5EF4-FFF2-40B4-BE49-F238E27FC236}">
                <a16:creationId xmlns:a16="http://schemas.microsoft.com/office/drawing/2014/main" id="{7FAEB5DD-969B-43FF-A7DC-8A8B8DD80E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C547B-0FC6-4293-8112-5F8B4A54AA1D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81239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3CA1CD-3AE8-404F-A2EA-02AED1255E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e l'image des diapositives 1">
            <a:extLst>
              <a:ext uri="{FF2B5EF4-FFF2-40B4-BE49-F238E27FC236}">
                <a16:creationId xmlns:a16="http://schemas.microsoft.com/office/drawing/2014/main" id="{BA0DFD1D-1164-7D2D-5739-D1C72B6354F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Espace réservé des commentaires 2">
            <a:extLst>
              <a:ext uri="{FF2B5EF4-FFF2-40B4-BE49-F238E27FC236}">
                <a16:creationId xmlns:a16="http://schemas.microsoft.com/office/drawing/2014/main" id="{F100A238-ACE8-D088-14F3-1B08338AB58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fr-FR"/>
          </a:p>
        </p:txBody>
      </p:sp>
      <p:sp>
        <p:nvSpPr>
          <p:cNvPr id="14340" name="Espace réservé du numéro de diapositive 3">
            <a:extLst>
              <a:ext uri="{FF2B5EF4-FFF2-40B4-BE49-F238E27FC236}">
                <a16:creationId xmlns:a16="http://schemas.microsoft.com/office/drawing/2014/main" id="{C8F55209-F3C9-BBD8-5AC6-13AE419850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C547B-0FC6-4293-8112-5F8B4A54AA1D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73065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BA4E59-952A-519E-4F87-3F8D6B99D0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e l'image des diapositives 1">
            <a:extLst>
              <a:ext uri="{FF2B5EF4-FFF2-40B4-BE49-F238E27FC236}">
                <a16:creationId xmlns:a16="http://schemas.microsoft.com/office/drawing/2014/main" id="{B1A68684-45D5-56B9-D683-32237C483CA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Espace réservé des commentaires 2">
            <a:extLst>
              <a:ext uri="{FF2B5EF4-FFF2-40B4-BE49-F238E27FC236}">
                <a16:creationId xmlns:a16="http://schemas.microsoft.com/office/drawing/2014/main" id="{CD4B9A19-1AA4-F392-D98C-0AB1544ABB7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fr-FR"/>
          </a:p>
        </p:txBody>
      </p:sp>
      <p:sp>
        <p:nvSpPr>
          <p:cNvPr id="14340" name="Espace réservé du numéro de diapositive 3">
            <a:extLst>
              <a:ext uri="{FF2B5EF4-FFF2-40B4-BE49-F238E27FC236}">
                <a16:creationId xmlns:a16="http://schemas.microsoft.com/office/drawing/2014/main" id="{05FBF8FB-DBC4-0016-6250-1C6112FC2A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C547B-0FC6-4293-8112-5F8B4A54AA1D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55490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B5606E-A1D6-C22D-47CB-098F90A5E9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e l'image des diapositives 1">
            <a:extLst>
              <a:ext uri="{FF2B5EF4-FFF2-40B4-BE49-F238E27FC236}">
                <a16:creationId xmlns:a16="http://schemas.microsoft.com/office/drawing/2014/main" id="{B4FA5926-DFB8-3637-F498-725B01B7475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Espace réservé des commentaires 2">
            <a:extLst>
              <a:ext uri="{FF2B5EF4-FFF2-40B4-BE49-F238E27FC236}">
                <a16:creationId xmlns:a16="http://schemas.microsoft.com/office/drawing/2014/main" id="{615D6EB8-29FE-8404-FA28-20E89FCD947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fr-FR"/>
          </a:p>
        </p:txBody>
      </p:sp>
      <p:sp>
        <p:nvSpPr>
          <p:cNvPr id="14340" name="Espace réservé du numéro de diapositive 3">
            <a:extLst>
              <a:ext uri="{FF2B5EF4-FFF2-40B4-BE49-F238E27FC236}">
                <a16:creationId xmlns:a16="http://schemas.microsoft.com/office/drawing/2014/main" id="{A065A656-12B1-B2B2-1E43-D28777CB3E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C547B-0FC6-4293-8112-5F8B4A54AA1D}" type="slidenum">
              <a:rPr lang="fr-FR" smtClean="0"/>
              <a:pPr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77786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194D34-8D34-316D-A50E-C989AF9083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e l'image des diapositives 1">
            <a:extLst>
              <a:ext uri="{FF2B5EF4-FFF2-40B4-BE49-F238E27FC236}">
                <a16:creationId xmlns:a16="http://schemas.microsoft.com/office/drawing/2014/main" id="{EE449763-9E8E-0012-C3C5-B1E1D29417E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Espace réservé des commentaires 2">
            <a:extLst>
              <a:ext uri="{FF2B5EF4-FFF2-40B4-BE49-F238E27FC236}">
                <a16:creationId xmlns:a16="http://schemas.microsoft.com/office/drawing/2014/main" id="{324BFEFA-8003-ADE5-6FD6-6D4FF5E1294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fr-FR"/>
          </a:p>
        </p:txBody>
      </p:sp>
      <p:sp>
        <p:nvSpPr>
          <p:cNvPr id="14340" name="Espace réservé du numéro de diapositive 3">
            <a:extLst>
              <a:ext uri="{FF2B5EF4-FFF2-40B4-BE49-F238E27FC236}">
                <a16:creationId xmlns:a16="http://schemas.microsoft.com/office/drawing/2014/main" id="{6102CCBC-7882-B174-A5E9-0C1325D50F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C547B-0FC6-4293-8112-5F8B4A54AA1D}" type="slidenum">
              <a:rPr lang="fr-FR" smtClean="0"/>
              <a:pPr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94817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Arrière-plan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CFA49672-6648-2583-E977-360243E0EE0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itre 1">
            <a:extLst>
              <a:ext uri="{FF2B5EF4-FFF2-40B4-BE49-F238E27FC236}">
                <a16:creationId xmlns:a16="http://schemas.microsoft.com/office/drawing/2014/main" id="{E606DBEC-268E-AD9A-E2BC-EF24F9F84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140968"/>
            <a:ext cx="10972800" cy="1252728"/>
          </a:xfrm>
          <a:prstGeom prst="rect">
            <a:avLst/>
          </a:prstGeom>
        </p:spPr>
        <p:txBody>
          <a:bodyPr/>
          <a:lstStyle>
            <a:lvl1pPr>
              <a:defRPr sz="4000" b="1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656021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Arrière-plan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8CB4F6FF-F1D3-6C90-4798-5A20313A47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itre 1">
            <a:extLst>
              <a:ext uri="{FF2B5EF4-FFF2-40B4-BE49-F238E27FC236}">
                <a16:creationId xmlns:a16="http://schemas.microsoft.com/office/drawing/2014/main" id="{9F32B4D1-F456-6CDF-C208-CD14620BB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20688"/>
            <a:ext cx="10972800" cy="792088"/>
          </a:xfrm>
          <a:prstGeom prst="rect">
            <a:avLst/>
          </a:prstGeom>
        </p:spPr>
        <p:txBody>
          <a:bodyPr/>
          <a:lstStyle>
            <a:lvl1pPr algn="l">
              <a:defRPr sz="4000" b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568538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Arrière-plan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BD27519D-83DE-E33D-B964-99B8020887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itre 1">
            <a:extLst>
              <a:ext uri="{FF2B5EF4-FFF2-40B4-BE49-F238E27FC236}">
                <a16:creationId xmlns:a16="http://schemas.microsoft.com/office/drawing/2014/main" id="{E38AEC5F-3503-22FE-8A5B-CD2EABBC0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564904"/>
            <a:ext cx="10972800" cy="1252728"/>
          </a:xfrm>
          <a:prstGeom prst="rect">
            <a:avLst/>
          </a:prstGeom>
        </p:spPr>
        <p:txBody>
          <a:bodyPr/>
          <a:lstStyle>
            <a:lvl1pPr>
              <a:defRPr sz="4000" b="1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400608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Arrière-plan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7A0806CA-D1CD-D56D-BC14-D079E72348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924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8" r:id="rId2"/>
    <p:sldLayoutId id="2147483789" r:id="rId3"/>
    <p:sldLayoutId id="2147483790" r:id="rId4"/>
  </p:sldLayoutIdLst>
  <p:txStyles>
    <p:titleStyle>
      <a:lvl1pPr algn="ctr" defTabSz="914377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13" indent="-274313" algn="l" defTabSz="914377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48" indent="-274313" algn="l" defTabSz="914377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41" indent="-228594" algn="l" defTabSz="914377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2971" indent="-228594" algn="l" defTabSz="914377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03" indent="-228594" algn="l" defTabSz="914377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35" indent="-228594" algn="l" defTabSz="914377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067" indent="-228594" algn="l" defTabSz="914377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099" indent="-228594" algn="l" defTabSz="914377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131" indent="-228594" algn="l" defTabSz="914377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F8638C5-98BA-07D2-1B3B-708290689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de l’OGEC </a:t>
            </a:r>
            <a:r>
              <a:rPr lang="fr-FR" dirty="0">
                <a:solidFill>
                  <a:srgbClr val="FF0000"/>
                </a:solidFill>
              </a:rPr>
              <a:t>…</a:t>
            </a:r>
          </a:p>
        </p:txBody>
      </p:sp>
      <p:sp>
        <p:nvSpPr>
          <p:cNvPr id="13" name="Titre 1">
            <a:extLst>
              <a:ext uri="{FF2B5EF4-FFF2-40B4-BE49-F238E27FC236}">
                <a16:creationId xmlns:a16="http://schemas.microsoft.com/office/drawing/2014/main" id="{B9648259-F56C-3E43-5A2F-081BC74A0980}"/>
              </a:ext>
            </a:extLst>
          </p:cNvPr>
          <p:cNvSpPr txBox="1">
            <a:spLocks/>
          </p:cNvSpPr>
          <p:nvPr/>
        </p:nvSpPr>
        <p:spPr>
          <a:xfrm>
            <a:off x="608431" y="4833760"/>
            <a:ext cx="10972800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377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 fontAlgn="auto">
              <a:spcAft>
                <a:spcPts val="0"/>
              </a:spcAft>
            </a:pPr>
            <a:r>
              <a:rPr lang="fr-FR" sz="2800" b="0" dirty="0">
                <a:solidFill>
                  <a:srgbClr val="FF0000"/>
                </a:solidFill>
              </a:rPr>
              <a:t>Lieu</a:t>
            </a:r>
            <a:r>
              <a:rPr lang="fr-FR" sz="2800" b="0" dirty="0">
                <a:solidFill>
                  <a:schemeClr val="bg1"/>
                </a:solidFill>
              </a:rPr>
              <a:t>, le </a:t>
            </a:r>
            <a:r>
              <a:rPr lang="fr-FR" sz="2800" b="0" dirty="0">
                <a:solidFill>
                  <a:srgbClr val="FF0000"/>
                </a:solidFill>
              </a:rPr>
              <a:t>JJ</a:t>
            </a:r>
            <a:r>
              <a:rPr lang="fr-FR" sz="2800" b="0" dirty="0">
                <a:solidFill>
                  <a:schemeClr val="bg1"/>
                </a:solidFill>
              </a:rPr>
              <a:t>/</a:t>
            </a:r>
            <a:r>
              <a:rPr lang="fr-FR" sz="2800" b="0" dirty="0">
                <a:solidFill>
                  <a:srgbClr val="FF0000"/>
                </a:solidFill>
              </a:rPr>
              <a:t>MM</a:t>
            </a:r>
            <a:r>
              <a:rPr lang="fr-FR" sz="2800" b="0" dirty="0">
                <a:solidFill>
                  <a:schemeClr val="bg1"/>
                </a:solidFill>
              </a:rPr>
              <a:t>/</a:t>
            </a:r>
            <a:r>
              <a:rPr lang="fr-FR" sz="2800" b="0" dirty="0">
                <a:solidFill>
                  <a:srgbClr val="FF0000"/>
                </a:solidFill>
              </a:rPr>
              <a:t>AAAA</a:t>
            </a:r>
          </a:p>
        </p:txBody>
      </p:sp>
    </p:spTree>
    <p:extLst>
      <p:ext uri="{BB962C8B-B14F-4D97-AF65-F5344CB8AC3E}">
        <p14:creationId xmlns:p14="http://schemas.microsoft.com/office/powerpoint/2010/main" val="24588092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5243E3-C46D-02CC-24F5-980536530D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15F2EC-EEA3-4DD2-6D68-082DDB474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20688"/>
            <a:ext cx="9662864" cy="792088"/>
          </a:xfrm>
        </p:spPr>
        <p:txBody>
          <a:bodyPr>
            <a:normAutofit/>
          </a:bodyPr>
          <a:lstStyle/>
          <a:p>
            <a:r>
              <a:rPr lang="fr-FR" sz="3200" dirty="0"/>
              <a:t>Compte de fonctionnement – </a:t>
            </a:r>
            <a:r>
              <a:rPr lang="fr-FR" sz="3200" dirty="0">
                <a:solidFill>
                  <a:srgbClr val="00B0F0"/>
                </a:solidFill>
              </a:rPr>
              <a:t>Produits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83D94763-9670-9152-612B-DB412C4B79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3970612"/>
              </p:ext>
            </p:extLst>
          </p:nvPr>
        </p:nvGraphicFramePr>
        <p:xfrm>
          <a:off x="767408" y="1844824"/>
          <a:ext cx="10297144" cy="3754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1730">
                  <a:extLst>
                    <a:ext uri="{9D8B030D-6E8A-4147-A177-3AD203B41FA5}">
                      <a16:colId xmlns:a16="http://schemas.microsoft.com/office/drawing/2014/main" val="2118413968"/>
                    </a:ext>
                  </a:extLst>
                </a:gridCol>
                <a:gridCol w="1761353">
                  <a:extLst>
                    <a:ext uri="{9D8B030D-6E8A-4147-A177-3AD203B41FA5}">
                      <a16:colId xmlns:a16="http://schemas.microsoft.com/office/drawing/2014/main" val="4262978907"/>
                    </a:ext>
                  </a:extLst>
                </a:gridCol>
                <a:gridCol w="1829098">
                  <a:extLst>
                    <a:ext uri="{9D8B030D-6E8A-4147-A177-3AD203B41FA5}">
                      <a16:colId xmlns:a16="http://schemas.microsoft.com/office/drawing/2014/main" val="3445699667"/>
                    </a:ext>
                  </a:extLst>
                </a:gridCol>
                <a:gridCol w="3454963">
                  <a:extLst>
                    <a:ext uri="{9D8B030D-6E8A-4147-A177-3AD203B41FA5}">
                      <a16:colId xmlns:a16="http://schemas.microsoft.com/office/drawing/2014/main" val="2378780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20</a:t>
                      </a:r>
                      <a:r>
                        <a:rPr lang="fr-FR" sz="16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 </a:t>
                      </a:r>
                      <a:r>
                        <a:rPr lang="fr-FR" sz="16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/ 20</a:t>
                      </a:r>
                      <a:r>
                        <a:rPr lang="fr-FR" sz="16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</a:t>
                      </a:r>
                      <a:endParaRPr lang="fr-FR" sz="16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fr-FR" sz="16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Année N-2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20</a:t>
                      </a:r>
                      <a:r>
                        <a:rPr lang="fr-FR" sz="16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 </a:t>
                      </a:r>
                      <a:r>
                        <a:rPr lang="fr-FR" sz="16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/ 20</a:t>
                      </a:r>
                      <a:r>
                        <a:rPr lang="fr-FR" sz="16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</a:t>
                      </a:r>
                      <a:endParaRPr lang="fr-FR" sz="16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fr-FR" sz="16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Année N-1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Variation</a:t>
                      </a:r>
                    </a:p>
                    <a:p>
                      <a:pPr algn="ctr"/>
                      <a:r>
                        <a:rPr lang="fr-FR" sz="14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(année N-1 moins année N-2)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14079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Participation des familles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84454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Produits activités annexes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31926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Participation des collectivités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47251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Subvention de fonctionnement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81852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Produits de gestion courante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07341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Produits financiers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60829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Reprise de provisions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59570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1600" b="1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TOTAL DES PRODUITS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66656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8786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F16377-58A9-E3A1-91A9-A909617A91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1BAC12-4519-42C2-2643-8C95821A2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20688"/>
            <a:ext cx="9662864" cy="792088"/>
          </a:xfrm>
        </p:spPr>
        <p:txBody>
          <a:bodyPr>
            <a:normAutofit/>
          </a:bodyPr>
          <a:lstStyle/>
          <a:p>
            <a:r>
              <a:rPr lang="fr-FR" sz="3200" dirty="0"/>
              <a:t>Compte de fonctionnement – </a:t>
            </a:r>
            <a:r>
              <a:rPr lang="fr-FR" sz="3200" dirty="0">
                <a:solidFill>
                  <a:srgbClr val="00B0F0"/>
                </a:solidFill>
              </a:rPr>
              <a:t>Produits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5FEC2E6-894E-2746-BFDD-AEF8DAAC3C68}"/>
              </a:ext>
            </a:extLst>
          </p:cNvPr>
          <p:cNvSpPr/>
          <p:nvPr/>
        </p:nvSpPr>
        <p:spPr>
          <a:xfrm>
            <a:off x="4007768" y="4077072"/>
            <a:ext cx="757463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r-FR" sz="1400" i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Pour expliquer les variations des produits constatées sur la diapositive précédente, noter ici quelques éléments d’explication : par exemple, hausse des participations des familles grâce à l’augmentation de la contribution des familles, à une hausse d’effectifs ou à un nombre de repas servis plus importants…</a:t>
            </a:r>
          </a:p>
          <a:p>
            <a:pPr algn="r"/>
            <a:r>
              <a:rPr lang="fr-FR" sz="1400" i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Ou : hausse ou baisse des subventions de la mairie…</a:t>
            </a:r>
          </a:p>
          <a:p>
            <a:pPr algn="r"/>
            <a:r>
              <a:rPr lang="fr-FR" sz="1400" i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Ou : voyage scolaire seulement 1 an sur deux…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08065F2-A440-F183-B1D8-9EF2EBC2495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609600" y="2060849"/>
            <a:ext cx="10972800" cy="1944215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fr-FR" sz="2000" b="1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…</a:t>
            </a:r>
          </a:p>
          <a:p>
            <a:pPr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…</a:t>
            </a:r>
          </a:p>
          <a:p>
            <a:pPr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…</a:t>
            </a:r>
          </a:p>
          <a:p>
            <a:pPr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fr-FR" sz="200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9030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5DB69-D2E6-EC2A-2145-72D28184FF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A2F28C-5E1B-951C-C130-DF82484E6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20688"/>
            <a:ext cx="9662864" cy="792088"/>
          </a:xfrm>
        </p:spPr>
        <p:txBody>
          <a:bodyPr>
            <a:normAutofit/>
          </a:bodyPr>
          <a:lstStyle/>
          <a:p>
            <a:r>
              <a:rPr lang="fr-FR" sz="3200" dirty="0"/>
              <a:t>Compte de fonctionnement – </a:t>
            </a:r>
            <a:r>
              <a:rPr lang="fr-FR" sz="3200" dirty="0">
                <a:solidFill>
                  <a:srgbClr val="00B0F0"/>
                </a:solidFill>
              </a:rPr>
              <a:t>Charges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B9290479-C39D-0CEA-721F-5E65FD3CCE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326375"/>
              </p:ext>
            </p:extLst>
          </p:nvPr>
        </p:nvGraphicFramePr>
        <p:xfrm>
          <a:off x="767409" y="1772816"/>
          <a:ext cx="10585176" cy="3916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6443">
                  <a:extLst>
                    <a:ext uri="{9D8B030D-6E8A-4147-A177-3AD203B41FA5}">
                      <a16:colId xmlns:a16="http://schemas.microsoft.com/office/drawing/2014/main" val="2447114411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59967372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4031208528"/>
                    </a:ext>
                  </a:extLst>
                </a:gridCol>
                <a:gridCol w="3132349">
                  <a:extLst>
                    <a:ext uri="{9D8B030D-6E8A-4147-A177-3AD203B41FA5}">
                      <a16:colId xmlns:a16="http://schemas.microsoft.com/office/drawing/2014/main" val="3715318533"/>
                    </a:ext>
                  </a:extLst>
                </a:gridCol>
              </a:tblGrid>
              <a:tr h="225701">
                <a:tc>
                  <a:txBody>
                    <a:bodyPr/>
                    <a:lstStyle/>
                    <a:p>
                      <a:endParaRPr lang="fr-FR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20</a:t>
                      </a:r>
                      <a:r>
                        <a:rPr lang="fr-FR" sz="16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 </a:t>
                      </a:r>
                      <a:r>
                        <a:rPr lang="fr-FR" sz="16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/ 20</a:t>
                      </a:r>
                      <a:r>
                        <a:rPr lang="fr-FR" sz="16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</a:t>
                      </a:r>
                      <a:endParaRPr lang="fr-FR" sz="16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fr-FR" sz="16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Année N-2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20</a:t>
                      </a:r>
                      <a:r>
                        <a:rPr lang="fr-FR" sz="16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 </a:t>
                      </a:r>
                      <a:r>
                        <a:rPr lang="fr-FR" sz="16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/ 20</a:t>
                      </a:r>
                      <a:r>
                        <a:rPr lang="fr-FR" sz="16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</a:t>
                      </a:r>
                      <a:endParaRPr lang="fr-FR" sz="16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fr-FR" sz="16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Année N-1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Variation</a:t>
                      </a:r>
                    </a:p>
                    <a:p>
                      <a:pPr algn="ctr"/>
                      <a:r>
                        <a:rPr lang="fr-FR" sz="14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(année N-1 moins année N-2)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20184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Coût de personnel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80221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Consommations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41997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Autres charges externes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38606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Autres S.S extérieurs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5185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Impôts et taxes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4595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Autres charges de gestion courante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06907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Charges financières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761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Dotation amortissement et provision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3122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16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DES CHARGES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64918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0489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CFFC4F-FB9D-2640-0898-D2431D5FF1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218666-2AB1-7A33-74DE-C5B4B4C22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20688"/>
            <a:ext cx="9662864" cy="792088"/>
          </a:xfrm>
        </p:spPr>
        <p:txBody>
          <a:bodyPr>
            <a:normAutofit/>
          </a:bodyPr>
          <a:lstStyle/>
          <a:p>
            <a:r>
              <a:rPr lang="fr-FR" sz="3200" dirty="0"/>
              <a:t>Compte de fonctionnement – </a:t>
            </a:r>
            <a:r>
              <a:rPr lang="fr-FR" sz="3200" dirty="0">
                <a:solidFill>
                  <a:srgbClr val="00B0F0"/>
                </a:solidFill>
              </a:rPr>
              <a:t>Charges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FA1B1E7-AD7D-CB2B-84D3-36B5D7104A3F}"/>
              </a:ext>
            </a:extLst>
          </p:cNvPr>
          <p:cNvSpPr/>
          <p:nvPr/>
        </p:nvSpPr>
        <p:spPr>
          <a:xfrm>
            <a:off x="4007768" y="4077072"/>
            <a:ext cx="7574632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r-FR" sz="14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Pour expliquer les variations des charges constatées </a:t>
            </a:r>
          </a:p>
          <a:p>
            <a:pPr algn="r"/>
            <a:r>
              <a:rPr lang="fr-FR" sz="14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sur la diapositive précédente, noter ici quelques éléments d’explication : </a:t>
            </a:r>
          </a:p>
          <a:p>
            <a:pPr algn="r"/>
            <a:r>
              <a:rPr lang="fr-FR" sz="14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par exemple, évolutions du personnel, ou arrêts maladie et remplacements…</a:t>
            </a:r>
          </a:p>
          <a:p>
            <a:pPr algn="r"/>
            <a:r>
              <a:rPr lang="fr-FR" sz="14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Ou : hausse des factures de gaz, ou d’électricité, ou de fournitures</a:t>
            </a:r>
          </a:p>
          <a:p>
            <a:pPr algn="r"/>
            <a:r>
              <a:rPr lang="fr-FR" sz="14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Ou : voyage scolaire ou projet pédagogique qui a entraîné des frais.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B9A9198-4C29-EC3C-0A8E-F615B28B353E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609600" y="2060849"/>
            <a:ext cx="10972800" cy="1944215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fr-FR" sz="2000" b="1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…</a:t>
            </a:r>
          </a:p>
          <a:p>
            <a:pPr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…</a:t>
            </a:r>
          </a:p>
          <a:p>
            <a:pPr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…</a:t>
            </a:r>
          </a:p>
          <a:p>
            <a:pPr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fr-FR" sz="200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216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E452D0-05C6-743C-EC06-88926AE2D4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03745C-92B3-5B05-FBA6-42774F2C8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392" y="836712"/>
            <a:ext cx="9662864" cy="792088"/>
          </a:xfrm>
        </p:spPr>
        <p:txBody>
          <a:bodyPr>
            <a:noAutofit/>
          </a:bodyPr>
          <a:lstStyle/>
          <a:p>
            <a:r>
              <a:rPr lang="fr-FR" sz="3200" dirty="0"/>
              <a:t>Compte de fonctionnement</a:t>
            </a:r>
            <a:br>
              <a:rPr lang="fr-FR" sz="3200" dirty="0"/>
            </a:br>
            <a:r>
              <a:rPr lang="fr-FR" sz="3200" dirty="0">
                <a:solidFill>
                  <a:srgbClr val="00B0F0"/>
                </a:solidFill>
              </a:rPr>
              <a:t>Résultat courant</a:t>
            </a: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8F6B6F75-59C0-B5DE-4A65-819FD5B32A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7396756"/>
              </p:ext>
            </p:extLst>
          </p:nvPr>
        </p:nvGraphicFramePr>
        <p:xfrm>
          <a:off x="551383" y="2564904"/>
          <a:ext cx="11089233" cy="20299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8393">
                  <a:extLst>
                    <a:ext uri="{9D8B030D-6E8A-4147-A177-3AD203B41FA5}">
                      <a16:colId xmlns:a16="http://schemas.microsoft.com/office/drawing/2014/main" val="2118413968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4262978907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3445699667"/>
                    </a:ext>
                  </a:extLst>
                </a:gridCol>
                <a:gridCol w="3240360">
                  <a:extLst>
                    <a:ext uri="{9D8B030D-6E8A-4147-A177-3AD203B41FA5}">
                      <a16:colId xmlns:a16="http://schemas.microsoft.com/office/drawing/2014/main" val="2378780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20</a:t>
                      </a:r>
                      <a:r>
                        <a:rPr lang="fr-FR" sz="18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 </a:t>
                      </a:r>
                      <a:r>
                        <a:rPr lang="fr-FR" sz="18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/ 20</a:t>
                      </a:r>
                      <a:r>
                        <a:rPr lang="fr-FR" sz="18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</a:t>
                      </a:r>
                      <a:endParaRPr lang="fr-FR" sz="18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fr-FR" sz="18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Année N-2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20</a:t>
                      </a:r>
                      <a:r>
                        <a:rPr lang="fr-FR" sz="18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 </a:t>
                      </a:r>
                      <a:r>
                        <a:rPr lang="fr-FR" sz="18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/ 20</a:t>
                      </a:r>
                      <a:r>
                        <a:rPr lang="fr-FR" sz="18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</a:t>
                      </a:r>
                      <a:endParaRPr lang="fr-FR" sz="18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fr-FR" sz="18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Année N-1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Variation</a:t>
                      </a:r>
                    </a:p>
                    <a:p>
                      <a:pPr algn="ctr"/>
                      <a:r>
                        <a:rPr lang="fr-FR" sz="14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(année N-1 moins année N-2)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1407958"/>
                  </a:ext>
                </a:extLst>
              </a:tr>
              <a:tr h="463285">
                <a:tc>
                  <a:txBody>
                    <a:bodyPr/>
                    <a:lstStyle/>
                    <a:p>
                      <a:r>
                        <a:rPr lang="fr-FR" sz="1800" b="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TOTAL DES CHARGES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5957083"/>
                  </a:ext>
                </a:extLst>
              </a:tr>
              <a:tr h="463285">
                <a:tc>
                  <a:txBody>
                    <a:bodyPr/>
                    <a:lstStyle/>
                    <a:p>
                      <a:r>
                        <a:rPr lang="fr-FR" sz="1800" b="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TOTAL DES PRODUITS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5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6665653"/>
                  </a:ext>
                </a:extLst>
              </a:tr>
              <a:tr h="463285">
                <a:tc>
                  <a:txBody>
                    <a:bodyPr/>
                    <a:lstStyle/>
                    <a:p>
                      <a:pPr algn="r"/>
                      <a:r>
                        <a:rPr lang="fr-FR" sz="1800" b="1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RESULTAT COURANT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04766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326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D7DEC7-7722-7158-FB60-0094583AB6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D36EB2-65E5-B151-6DC3-8F7770228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392" y="836712"/>
            <a:ext cx="9662864" cy="792088"/>
          </a:xfrm>
        </p:spPr>
        <p:txBody>
          <a:bodyPr>
            <a:noAutofit/>
          </a:bodyPr>
          <a:lstStyle/>
          <a:p>
            <a:r>
              <a:rPr lang="fr-FR" sz="3200" dirty="0"/>
              <a:t>Compte de fonctionnement</a:t>
            </a:r>
            <a:br>
              <a:rPr lang="fr-FR" sz="3200" dirty="0"/>
            </a:br>
            <a:r>
              <a:rPr lang="fr-FR" sz="3200" dirty="0">
                <a:solidFill>
                  <a:srgbClr val="00B0F0"/>
                </a:solidFill>
              </a:rPr>
              <a:t>Exceptionnel</a:t>
            </a: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DE968049-3241-FA54-0062-12677D299D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2691547"/>
              </p:ext>
            </p:extLst>
          </p:nvPr>
        </p:nvGraphicFramePr>
        <p:xfrm>
          <a:off x="731403" y="2564904"/>
          <a:ext cx="10729193" cy="20299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6405">
                  <a:extLst>
                    <a:ext uri="{9D8B030D-6E8A-4147-A177-3AD203B41FA5}">
                      <a16:colId xmlns:a16="http://schemas.microsoft.com/office/drawing/2014/main" val="2118413968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4262978907"/>
                    </a:ext>
                  </a:extLst>
                </a:gridCol>
                <a:gridCol w="1941411">
                  <a:extLst>
                    <a:ext uri="{9D8B030D-6E8A-4147-A177-3AD203B41FA5}">
                      <a16:colId xmlns:a16="http://schemas.microsoft.com/office/drawing/2014/main" val="3445699667"/>
                    </a:ext>
                  </a:extLst>
                </a:gridCol>
                <a:gridCol w="3135153">
                  <a:extLst>
                    <a:ext uri="{9D8B030D-6E8A-4147-A177-3AD203B41FA5}">
                      <a16:colId xmlns:a16="http://schemas.microsoft.com/office/drawing/2014/main" val="2378780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20</a:t>
                      </a:r>
                      <a:r>
                        <a:rPr lang="fr-FR" sz="18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 </a:t>
                      </a:r>
                      <a:r>
                        <a:rPr lang="fr-FR" sz="18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/ 20</a:t>
                      </a:r>
                      <a:r>
                        <a:rPr lang="fr-FR" sz="18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</a:t>
                      </a:r>
                      <a:endParaRPr lang="fr-FR" sz="18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fr-FR" sz="18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Année N-2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20</a:t>
                      </a:r>
                      <a:r>
                        <a:rPr lang="fr-FR" sz="18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 </a:t>
                      </a:r>
                      <a:r>
                        <a:rPr lang="fr-FR" sz="18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/ 20</a:t>
                      </a:r>
                      <a:r>
                        <a:rPr lang="fr-FR" sz="18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</a:t>
                      </a:r>
                      <a:endParaRPr lang="fr-FR" sz="18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fr-FR" sz="18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Année N-1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Variation</a:t>
                      </a:r>
                    </a:p>
                    <a:p>
                      <a:pPr algn="ctr"/>
                      <a:r>
                        <a:rPr lang="fr-FR" sz="14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(année N-1 moins année N-2)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1407958"/>
                  </a:ext>
                </a:extLst>
              </a:tr>
              <a:tr h="463285">
                <a:tc>
                  <a:txBody>
                    <a:bodyPr/>
                    <a:lstStyle/>
                    <a:p>
                      <a:r>
                        <a:rPr lang="fr-FR" sz="1800" b="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Produits exceptionnels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5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5957083"/>
                  </a:ext>
                </a:extLst>
              </a:tr>
              <a:tr h="463285">
                <a:tc>
                  <a:txBody>
                    <a:bodyPr/>
                    <a:lstStyle/>
                    <a:p>
                      <a:r>
                        <a:rPr lang="fr-FR" sz="1800" b="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Charges exceptionnelles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6665653"/>
                  </a:ext>
                </a:extLst>
              </a:tr>
              <a:tr h="463285">
                <a:tc>
                  <a:txBody>
                    <a:bodyPr/>
                    <a:lstStyle/>
                    <a:p>
                      <a:pPr algn="r"/>
                      <a:r>
                        <a:rPr lang="fr-FR" sz="1800" b="1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RESULTAT EXCEPTIONNEL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04766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6631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6A98D7-6F89-9056-47B3-90CC6C3787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5EA31E-59BC-7562-9F03-FA47F6875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392" y="836712"/>
            <a:ext cx="9361040" cy="792088"/>
          </a:xfrm>
        </p:spPr>
        <p:txBody>
          <a:bodyPr>
            <a:noAutofit/>
          </a:bodyPr>
          <a:lstStyle/>
          <a:p>
            <a:r>
              <a:rPr lang="fr-FR" sz="3200" dirty="0"/>
              <a:t>Compte de résultat </a:t>
            </a:r>
            <a:br>
              <a:rPr lang="fr-FR" sz="3200" dirty="0"/>
            </a:br>
            <a:r>
              <a:rPr lang="fr-FR" sz="3200" dirty="0">
                <a:solidFill>
                  <a:srgbClr val="00B0F0"/>
                </a:solidFill>
              </a:rPr>
              <a:t>Vision globale</a:t>
            </a: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1D1BE47B-39EE-D9D5-9AF9-14FC4CE329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0331284"/>
              </p:ext>
            </p:extLst>
          </p:nvPr>
        </p:nvGraphicFramePr>
        <p:xfrm>
          <a:off x="983432" y="2060848"/>
          <a:ext cx="9793088" cy="36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0520">
                  <a:extLst>
                    <a:ext uri="{9D8B030D-6E8A-4147-A177-3AD203B41FA5}">
                      <a16:colId xmlns:a16="http://schemas.microsoft.com/office/drawing/2014/main" val="3118696998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2283337881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4259468481"/>
                    </a:ext>
                  </a:extLst>
                </a:gridCol>
              </a:tblGrid>
              <a:tr h="519261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20</a:t>
                      </a:r>
                      <a:r>
                        <a:rPr lang="fr-FR" sz="18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 </a:t>
                      </a:r>
                      <a:r>
                        <a:rPr lang="fr-FR" sz="18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/ 20</a:t>
                      </a:r>
                      <a:r>
                        <a:rPr lang="fr-FR" sz="18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</a:t>
                      </a:r>
                      <a:endParaRPr lang="fr-FR" sz="18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fr-FR" sz="18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Année N-2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20</a:t>
                      </a:r>
                      <a:r>
                        <a:rPr lang="fr-FR" sz="18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 </a:t>
                      </a:r>
                      <a:r>
                        <a:rPr lang="fr-FR" sz="18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/ 20</a:t>
                      </a:r>
                      <a:r>
                        <a:rPr lang="fr-FR" sz="18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</a:t>
                      </a:r>
                      <a:endParaRPr lang="fr-FR" sz="18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fr-FR" sz="18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Année N-1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8223029"/>
                  </a:ext>
                </a:extLst>
              </a:tr>
              <a:tr h="519261"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TOTAL produits courants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1810194"/>
                  </a:ext>
                </a:extLst>
              </a:tr>
              <a:tr h="352827"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TOTAL charges courantes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7676226"/>
                  </a:ext>
                </a:extLst>
              </a:tr>
              <a:tr h="409630"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Résultat courant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3880785"/>
                  </a:ext>
                </a:extLst>
              </a:tr>
              <a:tr h="382458"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Produits exceptionnels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7056060"/>
                  </a:ext>
                </a:extLst>
              </a:tr>
              <a:tr h="439261"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Charges exceptionnelles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1276883"/>
                  </a:ext>
                </a:extLst>
              </a:tr>
              <a:tr h="424835"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Résultat exceptionnel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9968438"/>
                  </a:ext>
                </a:extLst>
              </a:tr>
              <a:tr h="419115">
                <a:tc>
                  <a:txBody>
                    <a:bodyPr/>
                    <a:lstStyle/>
                    <a:p>
                      <a:pPr algn="r"/>
                      <a:r>
                        <a:rPr lang="fr-FR" b="1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RESULTAT GLOBAL EXERCICE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7591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3376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9C6F4A-9492-CC2A-7868-4DA6C443E8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37E23D-5523-A799-2580-2118E3B10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392" y="836712"/>
            <a:ext cx="9662864" cy="792088"/>
          </a:xfrm>
        </p:spPr>
        <p:txBody>
          <a:bodyPr>
            <a:noAutofit/>
          </a:bodyPr>
          <a:lstStyle/>
          <a:p>
            <a:r>
              <a:rPr lang="fr-FR" sz="2800" dirty="0"/>
              <a:t>Analyse financière et ratios</a:t>
            </a:r>
            <a:br>
              <a:rPr lang="fr-FR" sz="2800" dirty="0"/>
            </a:br>
            <a:r>
              <a:rPr lang="fr-FR" sz="2800" dirty="0">
                <a:solidFill>
                  <a:srgbClr val="00B0F0"/>
                </a:solidFill>
              </a:rPr>
              <a:t>Analyse des investissements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81B9A850-40BA-D8DD-C900-0B926F3554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4522035"/>
              </p:ext>
            </p:extLst>
          </p:nvPr>
        </p:nvGraphicFramePr>
        <p:xfrm>
          <a:off x="702295" y="1772816"/>
          <a:ext cx="9642177" cy="404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3425">
                  <a:extLst>
                    <a:ext uri="{9D8B030D-6E8A-4147-A177-3AD203B41FA5}">
                      <a16:colId xmlns:a16="http://schemas.microsoft.com/office/drawing/2014/main" val="2685668245"/>
                    </a:ext>
                  </a:extLst>
                </a:gridCol>
                <a:gridCol w="1807094">
                  <a:extLst>
                    <a:ext uri="{9D8B030D-6E8A-4147-A177-3AD203B41FA5}">
                      <a16:colId xmlns:a16="http://schemas.microsoft.com/office/drawing/2014/main" val="566386383"/>
                    </a:ext>
                  </a:extLst>
                </a:gridCol>
                <a:gridCol w="1505274">
                  <a:extLst>
                    <a:ext uri="{9D8B030D-6E8A-4147-A177-3AD203B41FA5}">
                      <a16:colId xmlns:a16="http://schemas.microsoft.com/office/drawing/2014/main" val="3281240939"/>
                    </a:ext>
                  </a:extLst>
                </a:gridCol>
                <a:gridCol w="1951110">
                  <a:extLst>
                    <a:ext uri="{9D8B030D-6E8A-4147-A177-3AD203B41FA5}">
                      <a16:colId xmlns:a16="http://schemas.microsoft.com/office/drawing/2014/main" val="1215182380"/>
                    </a:ext>
                  </a:extLst>
                </a:gridCol>
                <a:gridCol w="1505274">
                  <a:extLst>
                    <a:ext uri="{9D8B030D-6E8A-4147-A177-3AD203B41FA5}">
                      <a16:colId xmlns:a16="http://schemas.microsoft.com/office/drawing/2014/main" val="3601722970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endParaRPr lang="fr-FR" sz="14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20</a:t>
                      </a:r>
                      <a:r>
                        <a:rPr lang="fr-FR" sz="12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 </a:t>
                      </a:r>
                      <a:r>
                        <a:rPr lang="fr-FR" sz="12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/ 20</a:t>
                      </a:r>
                      <a:r>
                        <a:rPr lang="fr-FR" sz="12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  </a:t>
                      </a:r>
                      <a:r>
                        <a:rPr lang="fr-FR" sz="1200" b="0" dirty="0">
                          <a:solidFill>
                            <a:schemeClr val="bg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-</a:t>
                      </a:r>
                      <a:r>
                        <a:rPr lang="fr-FR" sz="12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12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Année N-2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20</a:t>
                      </a:r>
                      <a:r>
                        <a:rPr lang="fr-FR" sz="12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 </a:t>
                      </a:r>
                      <a:r>
                        <a:rPr lang="fr-FR" sz="12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/ 20</a:t>
                      </a:r>
                      <a:r>
                        <a:rPr lang="fr-FR" sz="12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  </a:t>
                      </a:r>
                      <a:r>
                        <a:rPr lang="fr-FR" sz="1200" b="0" dirty="0">
                          <a:solidFill>
                            <a:schemeClr val="bg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-</a:t>
                      </a:r>
                      <a:r>
                        <a:rPr lang="fr-FR" sz="12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12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Année N-1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8486423"/>
                  </a:ext>
                </a:extLst>
              </a:tr>
              <a:tr h="277232">
                <a:tc>
                  <a:txBody>
                    <a:bodyPr/>
                    <a:lstStyle/>
                    <a:p>
                      <a:endParaRPr lang="fr-FR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Montant en 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Montant en 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1296929"/>
                  </a:ext>
                </a:extLst>
              </a:tr>
              <a:tr h="283686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Capacité d’autofinancement CAF </a:t>
                      </a:r>
                      <a:r>
                        <a:rPr lang="fr-FR" sz="1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(recommandation 8 à 13 %)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solidFill>
                          <a:srgbClr val="FF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solidFill>
                          <a:srgbClr val="FF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60240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Ressources (emprunts, CLE)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83913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Emplois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31507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1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Dont Remboursement Emprunts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5876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Dont Investissement + autres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32645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Variation F.R.</a:t>
                      </a:r>
                    </a:p>
                    <a:p>
                      <a:r>
                        <a:rPr lang="fr-FR" sz="1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(CAF + Ressources - Emplois)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99276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Fonds de roulement N – 2</a:t>
                      </a:r>
                    </a:p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(recommandation 25 % à 30 %)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89949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Fonds de roulement N – 1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solidFill>
                          <a:srgbClr val="FF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solidFill>
                          <a:srgbClr val="FF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solidFill>
                          <a:srgbClr val="FF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solidFill>
                          <a:srgbClr val="FF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5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9426909"/>
                  </a:ext>
                </a:extLst>
              </a:tr>
              <a:tr h="273188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Nombre de mois de trésorerie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58472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9639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740AAC-88AC-3EA6-9E7D-9F8F1392B4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174E60B5-E22D-FB8A-555F-A1AC65AE182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420888"/>
            <a:ext cx="12192000" cy="1252537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L’Assemblée Générale, </a:t>
            </a:r>
            <a:b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après avoir entendu le </a:t>
            </a:r>
            <a:r>
              <a:rPr lang="fr-FR" sz="24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rapport financier</a:t>
            </a:r>
            <a:r>
              <a:rPr lang="fr-FR" sz="2400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du conseil d'administration </a:t>
            </a:r>
            <a:b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pour l'année </a:t>
            </a:r>
            <a:r>
              <a:rPr lang="fr-FR" sz="24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202…/202…, </a:t>
            </a: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en approuve les termes, </a:t>
            </a:r>
            <a:b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l’affectation du résultat de l’exercice </a:t>
            </a:r>
            <a:r>
              <a:rPr lang="fr-FR" sz="24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202…/202… </a:t>
            </a:r>
            <a:br>
              <a:rPr lang="fr-FR" sz="24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d’un montant de </a:t>
            </a:r>
            <a:r>
              <a:rPr lang="fr-FR" sz="24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XX € </a:t>
            </a: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en report à nouveau, </a:t>
            </a:r>
            <a:b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et donne quitus de la gestion </a:t>
            </a:r>
            <a:b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aux membres du Conseil d’Administration</a:t>
            </a:r>
            <a:b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au titre de l’exercice écoulé.</a:t>
            </a:r>
            <a:b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fr-FR" sz="2400" b="0" dirty="0">
                <a:latin typeface="Verdana" panose="020B0604030504040204" pitchFamily="34" charset="0"/>
                <a:ea typeface="Verdana" panose="020B0604030504040204" pitchFamily="34" charset="0"/>
              </a:rPr>
              <a:t> </a:t>
            </a:r>
          </a:p>
        </p:txBody>
      </p:sp>
      <p:sp>
        <p:nvSpPr>
          <p:cNvPr id="6" name="Titre 2">
            <a:extLst>
              <a:ext uri="{FF2B5EF4-FFF2-40B4-BE49-F238E27FC236}">
                <a16:creationId xmlns:a16="http://schemas.microsoft.com/office/drawing/2014/main" id="{58C0A2CC-82C2-68DC-8A1B-9B12182FF3E1}"/>
              </a:ext>
            </a:extLst>
          </p:cNvPr>
          <p:cNvSpPr txBox="1">
            <a:spLocks/>
          </p:cNvSpPr>
          <p:nvPr/>
        </p:nvSpPr>
        <p:spPr>
          <a:xfrm>
            <a:off x="609600" y="548680"/>
            <a:ext cx="10972800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377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 fontAlgn="auto">
              <a:spcAft>
                <a:spcPts val="0"/>
              </a:spcAft>
            </a:pPr>
            <a:r>
              <a:rPr lang="fr-FR" dirty="0">
                <a:solidFill>
                  <a:schemeClr val="bg1"/>
                </a:solidFill>
              </a:rPr>
              <a:t>Vote de la résolution n°2</a:t>
            </a:r>
          </a:p>
        </p:txBody>
      </p:sp>
    </p:spTree>
    <p:extLst>
      <p:ext uri="{BB962C8B-B14F-4D97-AF65-F5344CB8AC3E}">
        <p14:creationId xmlns:p14="http://schemas.microsoft.com/office/powerpoint/2010/main" val="29788716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12E356-110F-33CC-6C69-D17A39CE9E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6335D80A-E1B8-45AD-A596-D365F5994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140968"/>
            <a:ext cx="12192000" cy="1252728"/>
          </a:xfrm>
        </p:spPr>
        <p:txBody>
          <a:bodyPr>
            <a:no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Présentation</a:t>
            </a:r>
          </a:p>
        </p:txBody>
      </p:sp>
      <p:sp>
        <p:nvSpPr>
          <p:cNvPr id="2" name="Titre 2">
            <a:extLst>
              <a:ext uri="{FF2B5EF4-FFF2-40B4-BE49-F238E27FC236}">
                <a16:creationId xmlns:a16="http://schemas.microsoft.com/office/drawing/2014/main" id="{1C290EB9-1A63-B474-B4CA-D12F36D10110}"/>
              </a:ext>
            </a:extLst>
          </p:cNvPr>
          <p:cNvSpPr txBox="1">
            <a:spLocks/>
          </p:cNvSpPr>
          <p:nvPr/>
        </p:nvSpPr>
        <p:spPr>
          <a:xfrm>
            <a:off x="609600" y="548680"/>
            <a:ext cx="10972800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377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 fontAlgn="auto">
              <a:spcAft>
                <a:spcPts val="0"/>
              </a:spcAft>
            </a:pPr>
            <a:r>
              <a:rPr lang="fr-FR" dirty="0">
                <a:solidFill>
                  <a:srgbClr val="002060"/>
                </a:solidFill>
              </a:rPr>
              <a:t>Rapport d’orientation</a:t>
            </a:r>
          </a:p>
        </p:txBody>
      </p:sp>
    </p:spTree>
    <p:extLst>
      <p:ext uri="{BB962C8B-B14F-4D97-AF65-F5344CB8AC3E}">
        <p14:creationId xmlns:p14="http://schemas.microsoft.com/office/powerpoint/2010/main" val="2961765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F625DE5-4FB5-EEDB-B0DA-450BC469A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8680"/>
            <a:ext cx="10972800" cy="792088"/>
          </a:xfrm>
        </p:spPr>
        <p:txBody>
          <a:bodyPr/>
          <a:lstStyle/>
          <a:p>
            <a:r>
              <a:rPr lang="fr-FR" dirty="0"/>
              <a:t>Ordre du jour</a:t>
            </a:r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4B2E4382-2F0D-0625-44DF-FE412DE2784A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609600" y="2060849"/>
            <a:ext cx="10972800" cy="2952328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0" indent="-457200" algn="just">
              <a:buClr>
                <a:srgbClr val="00B0F0"/>
              </a:buClr>
              <a:buFont typeface="+mj-lt"/>
              <a:buAutoNum type="arabicPeriod"/>
            </a:pPr>
            <a:r>
              <a:rPr lang="fr-FR" sz="2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Approbation du rapport d’activité 202</a:t>
            </a:r>
            <a:r>
              <a:rPr lang="fr-FR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…</a:t>
            </a:r>
            <a:r>
              <a:rPr lang="fr-FR" sz="2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/202</a:t>
            </a:r>
            <a:r>
              <a:rPr lang="fr-FR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…</a:t>
            </a:r>
            <a:r>
              <a:rPr lang="fr-FR" sz="2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fr-FR" sz="2000" i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(année écoulée)</a:t>
            </a:r>
          </a:p>
          <a:p>
            <a:pPr marL="457200" lvl="0" indent="-457200" algn="just">
              <a:buClr>
                <a:srgbClr val="00B0F0"/>
              </a:buClr>
              <a:buFont typeface="+mj-lt"/>
              <a:buAutoNum type="arabicPeriod"/>
            </a:pPr>
            <a:r>
              <a:rPr lang="fr-FR" sz="2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Approbation des comptes 202</a:t>
            </a:r>
            <a:r>
              <a:rPr lang="fr-FR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…</a:t>
            </a:r>
            <a:r>
              <a:rPr lang="fr-FR" sz="2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/202</a:t>
            </a:r>
            <a:r>
              <a:rPr lang="fr-FR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…</a:t>
            </a:r>
            <a:r>
              <a:rPr lang="fr-FR" sz="2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fr-FR" sz="2000" i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(année écoulée)</a:t>
            </a:r>
          </a:p>
          <a:p>
            <a:pPr marL="457200" lvl="0" indent="-457200" algn="just">
              <a:buClr>
                <a:srgbClr val="00B0F0"/>
              </a:buClr>
              <a:buFont typeface="+mj-lt"/>
              <a:buAutoNum type="arabicPeriod"/>
            </a:pPr>
            <a:r>
              <a:rPr lang="fr-FR" sz="2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Approbation du rapport d’orientation 202</a:t>
            </a:r>
            <a:r>
              <a:rPr lang="fr-FR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…</a:t>
            </a:r>
            <a:r>
              <a:rPr lang="fr-FR" sz="2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/202</a:t>
            </a:r>
            <a:r>
              <a:rPr lang="fr-FR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…</a:t>
            </a:r>
            <a:r>
              <a:rPr lang="fr-FR" sz="2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fr-FR" sz="2000" i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(année en cours)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fr-FR" sz="2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Approbation du budget prévisionnel 202</a:t>
            </a:r>
            <a:r>
              <a:rPr lang="fr-FR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…</a:t>
            </a:r>
            <a:r>
              <a:rPr lang="fr-FR" sz="2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/202</a:t>
            </a:r>
            <a:r>
              <a:rPr lang="fr-FR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…</a:t>
            </a:r>
            <a:r>
              <a:rPr lang="fr-FR" sz="2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fr-FR" sz="2000" i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(année en cours) </a:t>
            </a:r>
            <a:r>
              <a:rPr lang="fr-FR" sz="2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et des cotisations 202</a:t>
            </a:r>
            <a:r>
              <a:rPr lang="fr-FR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…</a:t>
            </a:r>
            <a:r>
              <a:rPr lang="fr-FR" sz="2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/202</a:t>
            </a:r>
            <a:r>
              <a:rPr lang="fr-FR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…</a:t>
            </a:r>
            <a:r>
              <a:rPr lang="fr-FR" sz="2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fr-FR" sz="2000" i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(année en cours)</a:t>
            </a:r>
            <a:endParaRPr lang="fr-FR" sz="20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 marL="457200" lvl="0" indent="-457200" algn="just">
              <a:buFont typeface="+mj-lt"/>
              <a:buAutoNum type="arabicPeriod"/>
            </a:pPr>
            <a:r>
              <a:rPr lang="fr-FR" sz="2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Renouvellement du Conseil d’Administration :</a:t>
            </a:r>
          </a:p>
          <a:p>
            <a:pPr lvl="2" algn="just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Ratification des nouveaux administrateurs précédemment cooptés : </a:t>
            </a:r>
            <a:r>
              <a:rPr lang="fr-FR" sz="18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………………………….</a:t>
            </a:r>
          </a:p>
          <a:p>
            <a:pPr lvl="2" algn="just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Renouvellement du tiers sortant : </a:t>
            </a:r>
            <a:r>
              <a:rPr lang="fr-FR" sz="18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……………………………………………………..</a:t>
            </a:r>
          </a:p>
        </p:txBody>
      </p:sp>
    </p:spTree>
    <p:extLst>
      <p:ext uri="{BB962C8B-B14F-4D97-AF65-F5344CB8AC3E}">
        <p14:creationId xmlns:p14="http://schemas.microsoft.com/office/powerpoint/2010/main" val="25840597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4B9AD0-CBA1-F4D7-5906-468E7EE588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FAA0E15E-A7D2-BCF6-7739-C11A48D10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8680"/>
            <a:ext cx="10972800" cy="792088"/>
          </a:xfrm>
        </p:spPr>
        <p:txBody>
          <a:bodyPr/>
          <a:lstStyle/>
          <a:p>
            <a:r>
              <a:rPr lang="fr-FR" dirty="0"/>
              <a:t>Rapport d’orientation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8781676-4549-3A7B-E661-CACD1815F4C8}"/>
              </a:ext>
            </a:extLst>
          </p:cNvPr>
          <p:cNvSpPr/>
          <p:nvPr/>
        </p:nvSpPr>
        <p:spPr>
          <a:xfrm>
            <a:off x="4583832" y="4725145"/>
            <a:ext cx="699856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r">
              <a:buNone/>
            </a:pPr>
            <a:r>
              <a:rPr lang="fr-FR" sz="1400" i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Noter ici les principaux projets de l’OGEC pour l’année scolaire à venir : </a:t>
            </a:r>
          </a:p>
          <a:p>
            <a:pPr marL="0" indent="0" algn="r">
              <a:buNone/>
            </a:pPr>
            <a:r>
              <a:rPr lang="fr-FR" sz="1400" i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que ce soit en termes d’investissements immobiliers, </a:t>
            </a:r>
          </a:p>
          <a:p>
            <a:pPr marL="0" indent="0" algn="r">
              <a:buNone/>
            </a:pPr>
            <a:r>
              <a:rPr lang="fr-FR" sz="1400" i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de travaux d’entretien, d’acquisition de matériels pédagogique, </a:t>
            </a:r>
          </a:p>
          <a:p>
            <a:pPr marL="0" indent="0" algn="r">
              <a:buNone/>
            </a:pPr>
            <a:r>
              <a:rPr lang="fr-FR" sz="1400" i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d’ouverture de classe, d’évolution des personnels …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F2AD9CD-0322-7EAC-F3AE-E3FE9295ECE7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609600" y="2060849"/>
            <a:ext cx="10972800" cy="1944215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fr-FR" sz="2000" b="1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…</a:t>
            </a:r>
          </a:p>
          <a:p>
            <a:pPr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…</a:t>
            </a:r>
          </a:p>
          <a:p>
            <a:pPr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…</a:t>
            </a:r>
          </a:p>
          <a:p>
            <a:pPr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fr-FR" sz="200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91194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38BC8B-8B4C-2171-4C0C-4ADD731E24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4DD8375A-71A1-7F7B-E6C2-69D61EB19E0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-1402" y="2802731"/>
            <a:ext cx="12192000" cy="1252537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fr-FR" sz="3600" dirty="0">
                <a:latin typeface="Verdana" panose="020B0604030504040204" pitchFamily="34" charset="0"/>
                <a:ea typeface="Verdana" panose="020B0604030504040204" pitchFamily="34" charset="0"/>
              </a:rPr>
              <a:t>L'Assemblée Générale, </a:t>
            </a:r>
            <a:br>
              <a:rPr lang="fr-FR" sz="36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fr-FR" sz="3600" dirty="0">
                <a:latin typeface="Verdana" panose="020B0604030504040204" pitchFamily="34" charset="0"/>
                <a:ea typeface="Verdana" panose="020B0604030504040204" pitchFamily="34" charset="0"/>
              </a:rPr>
              <a:t>après avoir entendu le </a:t>
            </a:r>
            <a:r>
              <a:rPr lang="fr-FR" sz="36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rapport d'orientation </a:t>
            </a:r>
            <a:br>
              <a:rPr lang="fr-FR" sz="3600" b="1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fr-FR" sz="3600" dirty="0">
                <a:latin typeface="Verdana" panose="020B0604030504040204" pitchFamily="34" charset="0"/>
                <a:ea typeface="Verdana" panose="020B0604030504040204" pitchFamily="34" charset="0"/>
              </a:rPr>
              <a:t>pour l'année 20</a:t>
            </a:r>
            <a:r>
              <a:rPr lang="fr-FR" sz="36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… </a:t>
            </a:r>
            <a:r>
              <a:rPr lang="fr-FR" sz="3600" dirty="0">
                <a:latin typeface="Verdana" panose="020B0604030504040204" pitchFamily="34" charset="0"/>
                <a:ea typeface="Verdana" panose="020B0604030504040204" pitchFamily="34" charset="0"/>
              </a:rPr>
              <a:t>/ 20</a:t>
            </a:r>
            <a:r>
              <a:rPr lang="fr-FR" sz="36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…</a:t>
            </a:r>
            <a:r>
              <a:rPr lang="fr-FR" sz="36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br>
              <a:rPr lang="fr-FR" sz="36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fr-FR" sz="3600" dirty="0">
                <a:latin typeface="Verdana" panose="020B0604030504040204" pitchFamily="34" charset="0"/>
                <a:ea typeface="Verdana" panose="020B0604030504040204" pitchFamily="34" charset="0"/>
              </a:rPr>
              <a:t>l'approuve</a:t>
            </a:r>
            <a:br>
              <a:rPr lang="fr-FR" sz="36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fr-FR" sz="3600" b="0" dirty="0">
                <a:latin typeface="Verdana" panose="020B0604030504040204" pitchFamily="34" charset="0"/>
                <a:ea typeface="Verdana" panose="020B0604030504040204" pitchFamily="34" charset="0"/>
              </a:rPr>
              <a:t> </a:t>
            </a:r>
          </a:p>
        </p:txBody>
      </p:sp>
      <p:sp>
        <p:nvSpPr>
          <p:cNvPr id="6" name="Titre 2">
            <a:extLst>
              <a:ext uri="{FF2B5EF4-FFF2-40B4-BE49-F238E27FC236}">
                <a16:creationId xmlns:a16="http://schemas.microsoft.com/office/drawing/2014/main" id="{4254260E-8635-F1BE-3FF4-DF53767AD30C}"/>
              </a:ext>
            </a:extLst>
          </p:cNvPr>
          <p:cNvSpPr txBox="1">
            <a:spLocks/>
          </p:cNvSpPr>
          <p:nvPr/>
        </p:nvSpPr>
        <p:spPr>
          <a:xfrm>
            <a:off x="609600" y="548680"/>
            <a:ext cx="10972800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377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 fontAlgn="auto">
              <a:spcAft>
                <a:spcPts val="0"/>
              </a:spcAft>
            </a:pPr>
            <a:r>
              <a:rPr lang="fr-FR" dirty="0">
                <a:solidFill>
                  <a:schemeClr val="bg1"/>
                </a:solidFill>
              </a:rPr>
              <a:t>Vote de la résolution n°3</a:t>
            </a:r>
          </a:p>
        </p:txBody>
      </p:sp>
    </p:spTree>
    <p:extLst>
      <p:ext uri="{BB962C8B-B14F-4D97-AF65-F5344CB8AC3E}">
        <p14:creationId xmlns:p14="http://schemas.microsoft.com/office/powerpoint/2010/main" val="29326585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43D32B-1F90-0493-8DA0-8FE2DA9712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00317145-B298-CF27-8271-9395639DC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408" y="3140968"/>
            <a:ext cx="10814992" cy="1252728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  <a:spcAft>
                <a:spcPts val="1200"/>
              </a:spcAft>
            </a:pPr>
            <a:r>
              <a:rPr lang="fr-FR" sz="2400" b="0" dirty="0">
                <a:solidFill>
                  <a:schemeClr val="bg1"/>
                </a:solidFill>
              </a:rPr>
              <a:t>1. Présentation du budget prévisionnel </a:t>
            </a:r>
            <a:r>
              <a:rPr lang="fr-FR" sz="2400" b="0" dirty="0"/>
              <a:t>20</a:t>
            </a:r>
            <a:r>
              <a:rPr lang="fr-FR" sz="2400" b="0" dirty="0">
                <a:solidFill>
                  <a:srgbClr val="FF0000"/>
                </a:solidFill>
              </a:rPr>
              <a:t>… </a:t>
            </a:r>
            <a:r>
              <a:rPr lang="fr-FR" sz="2400" b="0" dirty="0"/>
              <a:t>/ 20</a:t>
            </a:r>
            <a:r>
              <a:rPr lang="fr-FR" sz="2400" b="0" dirty="0">
                <a:solidFill>
                  <a:srgbClr val="FF0000"/>
                </a:solidFill>
              </a:rPr>
              <a:t>…</a:t>
            </a:r>
            <a:r>
              <a:rPr lang="fr-FR" sz="2400" b="0" dirty="0"/>
              <a:t> </a:t>
            </a:r>
            <a:r>
              <a:rPr lang="fr-FR" sz="2400" b="0" dirty="0">
                <a:solidFill>
                  <a:srgbClr val="FF0000"/>
                </a:solidFill>
              </a:rPr>
              <a:t>de l'école</a:t>
            </a:r>
            <a:br>
              <a:rPr lang="fr-FR" sz="2400" b="0" dirty="0">
                <a:solidFill>
                  <a:schemeClr val="bg1"/>
                </a:solidFill>
              </a:rPr>
            </a:br>
            <a:r>
              <a:rPr lang="fr-FR" sz="2400" b="0" dirty="0">
                <a:solidFill>
                  <a:srgbClr val="FF0000"/>
                </a:solidFill>
              </a:rPr>
              <a:t>2. Présentation du budget prévisionnel 20… / 20… du collège</a:t>
            </a:r>
            <a:br>
              <a:rPr lang="fr-FR" sz="2400" b="0" dirty="0">
                <a:solidFill>
                  <a:srgbClr val="FF0000"/>
                </a:solidFill>
              </a:rPr>
            </a:br>
            <a:endParaRPr lang="fr-FR" sz="2400" b="0" dirty="0">
              <a:solidFill>
                <a:srgbClr val="FF0000"/>
              </a:solidFill>
            </a:endParaRPr>
          </a:p>
        </p:txBody>
      </p:sp>
      <p:sp>
        <p:nvSpPr>
          <p:cNvPr id="6" name="Titre 2">
            <a:extLst>
              <a:ext uri="{FF2B5EF4-FFF2-40B4-BE49-F238E27FC236}">
                <a16:creationId xmlns:a16="http://schemas.microsoft.com/office/drawing/2014/main" id="{9D682710-8B33-E987-D912-1ED0943DA561}"/>
              </a:ext>
            </a:extLst>
          </p:cNvPr>
          <p:cNvSpPr txBox="1">
            <a:spLocks/>
          </p:cNvSpPr>
          <p:nvPr/>
        </p:nvSpPr>
        <p:spPr>
          <a:xfrm>
            <a:off x="609600" y="548680"/>
            <a:ext cx="10972800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377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 fontAlgn="auto">
              <a:spcAft>
                <a:spcPts val="0"/>
              </a:spcAft>
            </a:pPr>
            <a:r>
              <a:rPr lang="fr-FR" dirty="0">
                <a:solidFill>
                  <a:srgbClr val="002060"/>
                </a:solidFill>
              </a:rPr>
              <a:t>Budgets prévisionnels de l’école </a:t>
            </a:r>
          </a:p>
          <a:p>
            <a:pPr algn="l" fontAlgn="auto">
              <a:spcAft>
                <a:spcPts val="0"/>
              </a:spcAft>
            </a:pPr>
            <a:r>
              <a:rPr lang="fr-FR" dirty="0">
                <a:solidFill>
                  <a:srgbClr val="FF0000"/>
                </a:solidFill>
              </a:rPr>
              <a:t>et du collège</a:t>
            </a:r>
          </a:p>
        </p:txBody>
      </p:sp>
    </p:spTree>
    <p:extLst>
      <p:ext uri="{BB962C8B-B14F-4D97-AF65-F5344CB8AC3E}">
        <p14:creationId xmlns:p14="http://schemas.microsoft.com/office/powerpoint/2010/main" val="12876917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987D62-A487-FC91-114F-ED77BD8BCE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46206F-4B48-CEE1-20AA-E3EEED125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20688"/>
            <a:ext cx="9662864" cy="792088"/>
          </a:xfrm>
        </p:spPr>
        <p:txBody>
          <a:bodyPr>
            <a:normAutofit/>
          </a:bodyPr>
          <a:lstStyle/>
          <a:p>
            <a:r>
              <a:rPr lang="fr-FR" sz="3200" dirty="0"/>
              <a:t>Rappel des effectifs</a:t>
            </a:r>
            <a:endParaRPr lang="fr-FR" sz="3200" dirty="0">
              <a:solidFill>
                <a:srgbClr val="00B0F0"/>
              </a:solidFill>
            </a:endParaRP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7B33FCBD-BA52-5C2B-3EF7-CFECAAE389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2644163"/>
              </p:ext>
            </p:extLst>
          </p:nvPr>
        </p:nvGraphicFramePr>
        <p:xfrm>
          <a:off x="2279576" y="1700808"/>
          <a:ext cx="7632848" cy="378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4376">
                  <a:extLst>
                    <a:ext uri="{9D8B030D-6E8A-4147-A177-3AD203B41FA5}">
                      <a16:colId xmlns:a16="http://schemas.microsoft.com/office/drawing/2014/main" val="3395290156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3057337338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681539470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endParaRPr lang="fr-FR" sz="16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20</a:t>
                      </a:r>
                      <a:r>
                        <a:rPr lang="fr-FR" sz="16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 </a:t>
                      </a:r>
                      <a:r>
                        <a:rPr lang="fr-FR" sz="16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/ 20</a:t>
                      </a:r>
                      <a:r>
                        <a:rPr lang="fr-FR" sz="16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</a:t>
                      </a:r>
                    </a:p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Année N-1</a:t>
                      </a:r>
                    </a:p>
                    <a:p>
                      <a:pPr algn="ctr"/>
                      <a:endParaRPr lang="fr-FR" sz="16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20</a:t>
                      </a:r>
                      <a:r>
                        <a:rPr lang="fr-FR" sz="16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 </a:t>
                      </a:r>
                      <a:r>
                        <a:rPr lang="fr-FR" sz="16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/ 20</a:t>
                      </a:r>
                      <a:r>
                        <a:rPr lang="fr-FR" sz="16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</a:t>
                      </a:r>
                    </a:p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Année N</a:t>
                      </a:r>
                    </a:p>
                    <a:p>
                      <a:pPr algn="ctr"/>
                      <a:endParaRPr lang="fr-FR" sz="16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6316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FR" sz="160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Classes élémentaires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60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60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70008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FR" sz="160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Classes maternelles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51956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1600" b="1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TOTAL CLASSES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12958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FR" sz="160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Effectifs élémentaire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60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60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39639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FR" sz="160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Effectifs maternelle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60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18078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1600" b="1" i="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EFFECTIFS TOTAL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5529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FR" sz="160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Dont élèves hors commune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02192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FR" sz="160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% élèves hors commune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66479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2881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2135E2-4420-B932-7DB8-9960B09497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9E78B9-F971-5673-58D7-3E3A10849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20688"/>
            <a:ext cx="9662864" cy="792088"/>
          </a:xfrm>
        </p:spPr>
        <p:txBody>
          <a:bodyPr>
            <a:noAutofit/>
          </a:bodyPr>
          <a:lstStyle/>
          <a:p>
            <a:r>
              <a:rPr lang="fr-FR" sz="2800" dirty="0"/>
              <a:t>Budget prévisionnel année en cours</a:t>
            </a:r>
            <a:br>
              <a:rPr lang="fr-FR" sz="2800" dirty="0"/>
            </a:br>
            <a:r>
              <a:rPr lang="fr-FR" sz="2800" dirty="0"/>
              <a:t>Compte de fonctionnement - </a:t>
            </a:r>
            <a:r>
              <a:rPr lang="fr-FR" sz="2800" dirty="0">
                <a:solidFill>
                  <a:srgbClr val="00B0F0"/>
                </a:solidFill>
              </a:rPr>
              <a:t>Produits</a:t>
            </a: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B774524D-C20B-2D7A-E1CE-DE239B5000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0879561"/>
              </p:ext>
            </p:extLst>
          </p:nvPr>
        </p:nvGraphicFramePr>
        <p:xfrm>
          <a:off x="1775519" y="1844824"/>
          <a:ext cx="8496945" cy="354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6464">
                  <a:extLst>
                    <a:ext uri="{9D8B030D-6E8A-4147-A177-3AD203B41FA5}">
                      <a16:colId xmlns:a16="http://schemas.microsoft.com/office/drawing/2014/main" val="2118413968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4262978907"/>
                    </a:ext>
                  </a:extLst>
                </a:gridCol>
                <a:gridCol w="2160241">
                  <a:extLst>
                    <a:ext uri="{9D8B030D-6E8A-4147-A177-3AD203B41FA5}">
                      <a16:colId xmlns:a16="http://schemas.microsoft.com/office/drawing/2014/main" val="344569966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20</a:t>
                      </a:r>
                      <a:r>
                        <a:rPr lang="fr-FR" sz="16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 </a:t>
                      </a:r>
                      <a:r>
                        <a:rPr lang="fr-FR" sz="16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/ 20</a:t>
                      </a:r>
                      <a:r>
                        <a:rPr lang="fr-FR" sz="16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</a:t>
                      </a:r>
                      <a:endParaRPr lang="fr-FR" sz="16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fr-FR" sz="16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Année N-1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20</a:t>
                      </a:r>
                      <a:r>
                        <a:rPr lang="fr-FR" sz="16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 </a:t>
                      </a:r>
                      <a:r>
                        <a:rPr lang="fr-FR" sz="16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/ 20</a:t>
                      </a:r>
                      <a:r>
                        <a:rPr lang="fr-FR" sz="16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</a:t>
                      </a:r>
                      <a:endParaRPr lang="fr-FR" sz="16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fr-FR" sz="16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Année 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14079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Participation des familles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84454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Produits activités annexes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31926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Participation des collectivités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47251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Subvention de fonctionnement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81852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Produits de gestion courante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07341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Produits financiers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60829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Reprise de provisions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59570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1600" b="1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TOTAL DES PRODUITS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66656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3078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AA0738-5297-516B-3204-F1B363860F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17C8D9-0954-75E9-EF6D-FCAD8B8F4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20688"/>
            <a:ext cx="9662864" cy="792088"/>
          </a:xfrm>
        </p:spPr>
        <p:txBody>
          <a:bodyPr>
            <a:noAutofit/>
          </a:bodyPr>
          <a:lstStyle/>
          <a:p>
            <a:r>
              <a:rPr lang="fr-FR" sz="2800" dirty="0"/>
              <a:t>Budget prévisionnel année en cours</a:t>
            </a:r>
            <a:br>
              <a:rPr lang="fr-FR" sz="2800" dirty="0"/>
            </a:br>
            <a:r>
              <a:rPr lang="fr-FR" sz="2800" dirty="0"/>
              <a:t>Compte de fonctionnement - </a:t>
            </a:r>
            <a:r>
              <a:rPr lang="fr-FR" sz="2800" dirty="0">
                <a:solidFill>
                  <a:srgbClr val="00B0F0"/>
                </a:solidFill>
              </a:rPr>
              <a:t>Charges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70BFF4C6-FB86-27B4-D9DF-DD91BEBC75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7105940"/>
              </p:ext>
            </p:extLst>
          </p:nvPr>
        </p:nvGraphicFramePr>
        <p:xfrm>
          <a:off x="2369586" y="1700808"/>
          <a:ext cx="7452827" cy="3916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6443">
                  <a:extLst>
                    <a:ext uri="{9D8B030D-6E8A-4147-A177-3AD203B41FA5}">
                      <a16:colId xmlns:a16="http://schemas.microsoft.com/office/drawing/2014/main" val="2447114411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59967372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4031208528"/>
                    </a:ext>
                  </a:extLst>
                </a:gridCol>
              </a:tblGrid>
              <a:tr h="225701">
                <a:tc>
                  <a:txBody>
                    <a:bodyPr/>
                    <a:lstStyle/>
                    <a:p>
                      <a:endParaRPr lang="fr-FR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20</a:t>
                      </a:r>
                      <a:r>
                        <a:rPr lang="fr-FR" sz="16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 </a:t>
                      </a:r>
                      <a:r>
                        <a:rPr lang="fr-FR" sz="16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/ 20</a:t>
                      </a:r>
                      <a:r>
                        <a:rPr lang="fr-FR" sz="16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</a:t>
                      </a:r>
                      <a:endParaRPr lang="fr-FR" sz="16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fr-FR" sz="16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Année N-1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20</a:t>
                      </a:r>
                      <a:r>
                        <a:rPr lang="fr-FR" sz="16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 </a:t>
                      </a:r>
                      <a:r>
                        <a:rPr lang="fr-FR" sz="16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/ 20</a:t>
                      </a:r>
                      <a:r>
                        <a:rPr lang="fr-FR" sz="16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</a:t>
                      </a:r>
                      <a:endParaRPr lang="fr-FR" sz="16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fr-FR" sz="16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Année 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20184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Coût de personnel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80221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Consommations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41997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Autres charges externes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38606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Autres S.S extérieurs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5185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Impôts et taxes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4595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Autres charges de gestion courante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06907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Charges financières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761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Dotation amortissement et provision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3122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16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DES CHARGES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64918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8854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2388A1-7529-068A-C782-B1899F1C46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57CA34-B7C9-5203-E726-49540CF66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20688"/>
            <a:ext cx="9662864" cy="792088"/>
          </a:xfrm>
        </p:spPr>
        <p:txBody>
          <a:bodyPr>
            <a:noAutofit/>
          </a:bodyPr>
          <a:lstStyle/>
          <a:p>
            <a:r>
              <a:rPr lang="fr-FR" sz="2800" dirty="0"/>
              <a:t>Budget prévisionnel année en cours</a:t>
            </a:r>
            <a:br>
              <a:rPr lang="fr-FR" sz="2800" dirty="0"/>
            </a:br>
            <a:r>
              <a:rPr lang="fr-FR" sz="2800" dirty="0"/>
              <a:t>Compte de fonctionnement – </a:t>
            </a:r>
            <a:r>
              <a:rPr lang="fr-FR" sz="2800" dirty="0">
                <a:solidFill>
                  <a:srgbClr val="00B0F0"/>
                </a:solidFill>
              </a:rPr>
              <a:t>Résultat courant</a:t>
            </a: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61392CC0-2272-865E-816B-04E596BD77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0104582"/>
              </p:ext>
            </p:extLst>
          </p:nvPr>
        </p:nvGraphicFramePr>
        <p:xfrm>
          <a:off x="2171563" y="2636912"/>
          <a:ext cx="7848873" cy="20299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8393">
                  <a:extLst>
                    <a:ext uri="{9D8B030D-6E8A-4147-A177-3AD203B41FA5}">
                      <a16:colId xmlns:a16="http://schemas.microsoft.com/office/drawing/2014/main" val="2118413968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4262978907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344569966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20</a:t>
                      </a:r>
                      <a:r>
                        <a:rPr lang="fr-FR" sz="18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 </a:t>
                      </a:r>
                      <a:r>
                        <a:rPr lang="fr-FR" sz="18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/ 20</a:t>
                      </a:r>
                      <a:r>
                        <a:rPr lang="fr-FR" sz="18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</a:t>
                      </a:r>
                      <a:endParaRPr lang="fr-FR" sz="18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fr-FR" sz="18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Année N-1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20</a:t>
                      </a:r>
                      <a:r>
                        <a:rPr lang="fr-FR" sz="18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 </a:t>
                      </a:r>
                      <a:r>
                        <a:rPr lang="fr-FR" sz="18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/ 20</a:t>
                      </a:r>
                      <a:r>
                        <a:rPr lang="fr-FR" sz="18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</a:t>
                      </a:r>
                      <a:endParaRPr lang="fr-FR" sz="18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fr-FR" sz="18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Année 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1407958"/>
                  </a:ext>
                </a:extLst>
              </a:tr>
              <a:tr h="463285">
                <a:tc>
                  <a:txBody>
                    <a:bodyPr/>
                    <a:lstStyle/>
                    <a:p>
                      <a:r>
                        <a:rPr lang="fr-FR" sz="1800" b="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TOTAL DES CHARGES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5957083"/>
                  </a:ext>
                </a:extLst>
              </a:tr>
              <a:tr h="463285">
                <a:tc>
                  <a:txBody>
                    <a:bodyPr/>
                    <a:lstStyle/>
                    <a:p>
                      <a:r>
                        <a:rPr lang="fr-FR" sz="1800" b="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TOTAL DES PRODUITS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5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6665653"/>
                  </a:ext>
                </a:extLst>
              </a:tr>
              <a:tr h="463285">
                <a:tc>
                  <a:txBody>
                    <a:bodyPr/>
                    <a:lstStyle/>
                    <a:p>
                      <a:pPr algn="r"/>
                      <a:r>
                        <a:rPr lang="fr-FR" sz="1800" b="1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RESULTAT COURANT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04766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5372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E46FAE-595F-F3DB-C7C2-5C01D0292B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2B37F6-1A51-C306-3CA5-C4D327BBD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20688"/>
            <a:ext cx="9662864" cy="792088"/>
          </a:xfrm>
        </p:spPr>
        <p:txBody>
          <a:bodyPr>
            <a:noAutofit/>
          </a:bodyPr>
          <a:lstStyle/>
          <a:p>
            <a:r>
              <a:rPr lang="fr-FR" sz="2800" dirty="0"/>
              <a:t>Budget prévisionnel année en cours</a:t>
            </a:r>
            <a:br>
              <a:rPr lang="fr-FR" sz="2800" dirty="0"/>
            </a:br>
            <a:r>
              <a:rPr lang="fr-FR" sz="2800" dirty="0"/>
              <a:t>Compte de fonctionnement – </a:t>
            </a:r>
            <a:r>
              <a:rPr lang="fr-FR" sz="2800" dirty="0">
                <a:solidFill>
                  <a:srgbClr val="00B0F0"/>
                </a:solidFill>
              </a:rPr>
              <a:t>Exceptionnel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676F4429-B679-D5C2-B8A4-4C91E21505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1456816"/>
              </p:ext>
            </p:extLst>
          </p:nvPr>
        </p:nvGraphicFramePr>
        <p:xfrm>
          <a:off x="2225569" y="2564904"/>
          <a:ext cx="7740861" cy="20299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80422">
                  <a:extLst>
                    <a:ext uri="{9D8B030D-6E8A-4147-A177-3AD203B41FA5}">
                      <a16:colId xmlns:a16="http://schemas.microsoft.com/office/drawing/2014/main" val="2118413968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4262978907"/>
                    </a:ext>
                  </a:extLst>
                </a:gridCol>
                <a:gridCol w="1944215">
                  <a:extLst>
                    <a:ext uri="{9D8B030D-6E8A-4147-A177-3AD203B41FA5}">
                      <a16:colId xmlns:a16="http://schemas.microsoft.com/office/drawing/2014/main" val="344569966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20</a:t>
                      </a:r>
                      <a:r>
                        <a:rPr lang="fr-FR" sz="18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 </a:t>
                      </a:r>
                      <a:r>
                        <a:rPr lang="fr-FR" sz="18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/ 20</a:t>
                      </a:r>
                      <a:r>
                        <a:rPr lang="fr-FR" sz="18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</a:t>
                      </a:r>
                      <a:endParaRPr lang="fr-FR" sz="18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fr-FR" sz="18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Année N-1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20</a:t>
                      </a:r>
                      <a:r>
                        <a:rPr lang="fr-FR" sz="18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 </a:t>
                      </a:r>
                      <a:r>
                        <a:rPr lang="fr-FR" sz="18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/ 20</a:t>
                      </a:r>
                      <a:r>
                        <a:rPr lang="fr-FR" sz="18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</a:t>
                      </a:r>
                      <a:endParaRPr lang="fr-FR" sz="18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fr-FR" sz="18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Année 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1407958"/>
                  </a:ext>
                </a:extLst>
              </a:tr>
              <a:tr h="463285">
                <a:tc>
                  <a:txBody>
                    <a:bodyPr/>
                    <a:lstStyle/>
                    <a:p>
                      <a:r>
                        <a:rPr lang="fr-FR" sz="1800" b="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Produits exceptionnels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5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5957083"/>
                  </a:ext>
                </a:extLst>
              </a:tr>
              <a:tr h="463285">
                <a:tc>
                  <a:txBody>
                    <a:bodyPr/>
                    <a:lstStyle/>
                    <a:p>
                      <a:r>
                        <a:rPr lang="fr-FR" sz="1800" b="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Charges exceptionnelles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6665653"/>
                  </a:ext>
                </a:extLst>
              </a:tr>
              <a:tr h="463285">
                <a:tc>
                  <a:txBody>
                    <a:bodyPr/>
                    <a:lstStyle/>
                    <a:p>
                      <a:pPr algn="r"/>
                      <a:r>
                        <a:rPr lang="fr-FR" sz="1800" b="1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RESULTAT EXCEPTIONNEL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04766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303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DF04AF-C6BC-5E4F-307E-42B5E2EDB4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B5626E-DE43-0DD6-BE3C-3B2437F2B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20688"/>
            <a:ext cx="9662864" cy="792088"/>
          </a:xfrm>
        </p:spPr>
        <p:txBody>
          <a:bodyPr>
            <a:noAutofit/>
          </a:bodyPr>
          <a:lstStyle/>
          <a:p>
            <a:r>
              <a:rPr lang="fr-FR" sz="2800" dirty="0"/>
              <a:t>Budget prévisionnel année en cours</a:t>
            </a:r>
            <a:br>
              <a:rPr lang="fr-FR" sz="2800" dirty="0"/>
            </a:br>
            <a:r>
              <a:rPr lang="fr-FR" sz="2800" dirty="0"/>
              <a:t>Compte de résultat – </a:t>
            </a:r>
            <a:r>
              <a:rPr lang="fr-FR" sz="2800" dirty="0">
                <a:solidFill>
                  <a:srgbClr val="00B0F0"/>
                </a:solidFill>
              </a:rPr>
              <a:t>Vision globale</a:t>
            </a: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150747E6-02F6-34F7-2FDA-B902169D4D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7734730"/>
              </p:ext>
            </p:extLst>
          </p:nvPr>
        </p:nvGraphicFramePr>
        <p:xfrm>
          <a:off x="767408" y="1916832"/>
          <a:ext cx="9793088" cy="36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0520">
                  <a:extLst>
                    <a:ext uri="{9D8B030D-6E8A-4147-A177-3AD203B41FA5}">
                      <a16:colId xmlns:a16="http://schemas.microsoft.com/office/drawing/2014/main" val="3118696998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2283337881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4259468481"/>
                    </a:ext>
                  </a:extLst>
                </a:gridCol>
              </a:tblGrid>
              <a:tr h="519261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20</a:t>
                      </a:r>
                      <a:r>
                        <a:rPr lang="fr-FR" sz="18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 </a:t>
                      </a:r>
                      <a:r>
                        <a:rPr lang="fr-FR" sz="18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/ 20</a:t>
                      </a:r>
                      <a:r>
                        <a:rPr lang="fr-FR" sz="18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</a:t>
                      </a:r>
                      <a:endParaRPr lang="fr-FR" sz="18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fr-FR" sz="18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Année N-1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20</a:t>
                      </a:r>
                      <a:r>
                        <a:rPr lang="fr-FR" sz="18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 </a:t>
                      </a:r>
                      <a:r>
                        <a:rPr lang="fr-FR" sz="18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/ 20</a:t>
                      </a:r>
                      <a:r>
                        <a:rPr lang="fr-FR" sz="18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</a:t>
                      </a:r>
                      <a:endParaRPr lang="fr-FR" sz="18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fr-FR" sz="18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Année 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8223029"/>
                  </a:ext>
                </a:extLst>
              </a:tr>
              <a:tr h="519261"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TOTAL produits courants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1810194"/>
                  </a:ext>
                </a:extLst>
              </a:tr>
              <a:tr h="352827"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TOTAL charges courantes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7676226"/>
                  </a:ext>
                </a:extLst>
              </a:tr>
              <a:tr h="409630"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Résultat courant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3880785"/>
                  </a:ext>
                </a:extLst>
              </a:tr>
              <a:tr h="382458"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Produits exceptionnels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7056060"/>
                  </a:ext>
                </a:extLst>
              </a:tr>
              <a:tr h="439261"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Charges exceptionnelles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1276883"/>
                  </a:ext>
                </a:extLst>
              </a:tr>
              <a:tr h="424835">
                <a:tc>
                  <a:txBody>
                    <a:bodyPr/>
                    <a:lstStyle/>
                    <a:p>
                      <a:r>
                        <a:rPr lang="fr-FR" b="1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Résultat exceptionnel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9968438"/>
                  </a:ext>
                </a:extLst>
              </a:tr>
              <a:tr h="419115">
                <a:tc>
                  <a:txBody>
                    <a:bodyPr/>
                    <a:lstStyle/>
                    <a:p>
                      <a:pPr algn="r"/>
                      <a:r>
                        <a:rPr lang="fr-FR" b="1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RESULTAT GLOBAL EXERCICE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7591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1390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9D1A12-1E8D-CC01-4D3F-5128A535D8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26C827-4F0D-0D1B-6E61-D9116ABD4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20688"/>
            <a:ext cx="9662864" cy="792088"/>
          </a:xfrm>
        </p:spPr>
        <p:txBody>
          <a:bodyPr>
            <a:normAutofit/>
          </a:bodyPr>
          <a:lstStyle/>
          <a:p>
            <a:r>
              <a:rPr lang="fr-FR" sz="2800" dirty="0"/>
              <a:t>Investissements prévus pour l’année en cours</a:t>
            </a:r>
            <a:endParaRPr lang="fr-FR" sz="2800" dirty="0">
              <a:solidFill>
                <a:srgbClr val="00B0F0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8987CED-F765-B14E-782A-6639FBE8D212}"/>
              </a:ext>
            </a:extLst>
          </p:cNvPr>
          <p:cNvSpPr/>
          <p:nvPr/>
        </p:nvSpPr>
        <p:spPr>
          <a:xfrm>
            <a:off x="4007768" y="4797152"/>
            <a:ext cx="75746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r-FR" sz="14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Noter ici les investissements prévus pour l’année scolaire en cours </a:t>
            </a:r>
          </a:p>
          <a:p>
            <a:pPr algn="r"/>
            <a:r>
              <a:rPr lang="fr-FR" sz="14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et le montant des devis ou des factures s’ils sont connus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2DA8F1E-DBA9-5BE8-9347-DF476CF2FF75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609600" y="2060849"/>
            <a:ext cx="10972800" cy="1944215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fr-FR" sz="2000" b="1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…</a:t>
            </a:r>
          </a:p>
          <a:p>
            <a:pPr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…</a:t>
            </a:r>
          </a:p>
          <a:p>
            <a:pPr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…</a:t>
            </a:r>
          </a:p>
          <a:p>
            <a:pPr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endParaRPr lang="fr-FR" sz="200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8386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C27236-CAA7-7486-0D63-38BE4CFA4D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48D3145C-777E-ECF7-92C4-33D4CE798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140968"/>
            <a:ext cx="12192000" cy="1252728"/>
          </a:xfrm>
        </p:spPr>
        <p:txBody>
          <a:bodyPr>
            <a:no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Présentation</a:t>
            </a:r>
          </a:p>
        </p:txBody>
      </p:sp>
      <p:sp>
        <p:nvSpPr>
          <p:cNvPr id="2" name="Titre 2">
            <a:extLst>
              <a:ext uri="{FF2B5EF4-FFF2-40B4-BE49-F238E27FC236}">
                <a16:creationId xmlns:a16="http://schemas.microsoft.com/office/drawing/2014/main" id="{DC9365F5-3338-BB72-3587-31F54330A01D}"/>
              </a:ext>
            </a:extLst>
          </p:cNvPr>
          <p:cNvSpPr txBox="1">
            <a:spLocks/>
          </p:cNvSpPr>
          <p:nvPr/>
        </p:nvSpPr>
        <p:spPr>
          <a:xfrm>
            <a:off x="609600" y="548680"/>
            <a:ext cx="10972800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377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 fontAlgn="auto">
              <a:spcAft>
                <a:spcPts val="0"/>
              </a:spcAft>
            </a:pPr>
            <a:r>
              <a:rPr lang="fr-FR" dirty="0">
                <a:solidFill>
                  <a:srgbClr val="002060"/>
                </a:solidFill>
              </a:rPr>
              <a:t>Rapport d’activité</a:t>
            </a:r>
          </a:p>
        </p:txBody>
      </p:sp>
    </p:spTree>
    <p:extLst>
      <p:ext uri="{BB962C8B-B14F-4D97-AF65-F5344CB8AC3E}">
        <p14:creationId xmlns:p14="http://schemas.microsoft.com/office/powerpoint/2010/main" val="287099029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7F29D7-32F7-7429-1426-0F334EA09A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E3E30C69-A151-50EF-5B1B-0C307C5A19B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148" y="2636912"/>
            <a:ext cx="12192000" cy="1252537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fr-FR" sz="3200" dirty="0">
                <a:latin typeface="Verdana" panose="020B0604030504040204" pitchFamily="34" charset="0"/>
                <a:ea typeface="Verdana" panose="020B0604030504040204" pitchFamily="34" charset="0"/>
              </a:rPr>
              <a:t>L’Assemblée Générale, </a:t>
            </a:r>
            <a:br>
              <a:rPr lang="fr-FR" sz="32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fr-FR" sz="3200" dirty="0">
                <a:latin typeface="Verdana" panose="020B0604030504040204" pitchFamily="34" charset="0"/>
                <a:ea typeface="Verdana" panose="020B0604030504040204" pitchFamily="34" charset="0"/>
              </a:rPr>
              <a:t>après avoir entendu la présentation </a:t>
            </a:r>
            <a:br>
              <a:rPr lang="fr-FR" sz="32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fr-FR" sz="3200" dirty="0">
                <a:latin typeface="Verdana" panose="020B0604030504040204" pitchFamily="34" charset="0"/>
                <a:ea typeface="Verdana" panose="020B0604030504040204" pitchFamily="34" charset="0"/>
              </a:rPr>
              <a:t>du </a:t>
            </a:r>
            <a:r>
              <a:rPr lang="fr-FR" sz="32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budget prévisionnel</a:t>
            </a:r>
            <a:r>
              <a:rPr lang="fr-FR" sz="3200" b="1" dirty="0">
                <a:latin typeface="Verdana" panose="020B0604030504040204" pitchFamily="34" charset="0"/>
                <a:ea typeface="Verdana" panose="020B0604030504040204" pitchFamily="34" charset="0"/>
              </a:rPr>
              <a:t> pour l’année 20</a:t>
            </a:r>
            <a:r>
              <a:rPr lang="fr-FR" sz="32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… </a:t>
            </a:r>
            <a:r>
              <a:rPr lang="fr-FR" sz="3200" b="1" dirty="0">
                <a:latin typeface="Verdana" panose="020B0604030504040204" pitchFamily="34" charset="0"/>
                <a:ea typeface="Verdana" panose="020B0604030504040204" pitchFamily="34" charset="0"/>
              </a:rPr>
              <a:t>/20</a:t>
            </a:r>
            <a:r>
              <a:rPr lang="fr-FR" sz="32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…</a:t>
            </a:r>
            <a:r>
              <a:rPr lang="fr-FR" sz="3200" b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br>
              <a:rPr lang="fr-FR" sz="3200" b="1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fr-FR" sz="3200" b="1" dirty="0">
                <a:latin typeface="Verdana" panose="020B0604030504040204" pitchFamily="34" charset="0"/>
                <a:ea typeface="Verdana" panose="020B0604030504040204" pitchFamily="34" charset="0"/>
              </a:rPr>
              <a:t>et </a:t>
            </a:r>
            <a:r>
              <a:rPr lang="fr-FR" sz="32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des cotisations </a:t>
            </a:r>
            <a:r>
              <a:rPr lang="fr-FR" sz="3200" b="1" dirty="0">
                <a:latin typeface="Verdana" panose="020B0604030504040204" pitchFamily="34" charset="0"/>
                <a:ea typeface="Verdana" panose="020B0604030504040204" pitchFamily="34" charset="0"/>
              </a:rPr>
              <a:t>pour l’année 20</a:t>
            </a:r>
            <a:r>
              <a:rPr lang="fr-FR" sz="32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… </a:t>
            </a:r>
            <a:r>
              <a:rPr lang="fr-FR" sz="3200" b="1" dirty="0">
                <a:latin typeface="Verdana" panose="020B0604030504040204" pitchFamily="34" charset="0"/>
                <a:ea typeface="Verdana" panose="020B0604030504040204" pitchFamily="34" charset="0"/>
              </a:rPr>
              <a:t>/20</a:t>
            </a:r>
            <a:r>
              <a:rPr lang="fr-FR" sz="32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…</a:t>
            </a:r>
            <a:r>
              <a:rPr lang="fr-FR" sz="3200" b="1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br>
              <a:rPr lang="fr-FR" sz="3200" b="1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fr-FR" sz="3200" b="1" dirty="0">
                <a:latin typeface="Verdana" panose="020B0604030504040204" pitchFamily="34" charset="0"/>
                <a:ea typeface="Verdana" panose="020B0604030504040204" pitchFamily="34" charset="0"/>
              </a:rPr>
              <a:t>les approuve.</a:t>
            </a:r>
            <a:r>
              <a:rPr lang="fr-FR" sz="3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br>
              <a:rPr lang="fr-FR" sz="32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br>
              <a:rPr lang="fr-FR" sz="32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fr-FR" sz="3200" b="0" dirty="0">
                <a:latin typeface="Verdana" panose="020B0604030504040204" pitchFamily="34" charset="0"/>
                <a:ea typeface="Verdana" panose="020B0604030504040204" pitchFamily="34" charset="0"/>
              </a:rPr>
              <a:t> </a:t>
            </a:r>
          </a:p>
        </p:txBody>
      </p:sp>
      <p:sp>
        <p:nvSpPr>
          <p:cNvPr id="6" name="Titre 2">
            <a:extLst>
              <a:ext uri="{FF2B5EF4-FFF2-40B4-BE49-F238E27FC236}">
                <a16:creationId xmlns:a16="http://schemas.microsoft.com/office/drawing/2014/main" id="{C7032316-39CD-1749-DD2C-120385C5D7F3}"/>
              </a:ext>
            </a:extLst>
          </p:cNvPr>
          <p:cNvSpPr txBox="1">
            <a:spLocks/>
          </p:cNvSpPr>
          <p:nvPr/>
        </p:nvSpPr>
        <p:spPr>
          <a:xfrm>
            <a:off x="609600" y="548680"/>
            <a:ext cx="10972800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377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 fontAlgn="auto">
              <a:spcAft>
                <a:spcPts val="0"/>
              </a:spcAft>
            </a:pPr>
            <a:r>
              <a:rPr lang="fr-FR" dirty="0">
                <a:solidFill>
                  <a:schemeClr val="bg1"/>
                </a:solidFill>
              </a:rPr>
              <a:t>Vote de la résolution n°4</a:t>
            </a:r>
          </a:p>
        </p:txBody>
      </p:sp>
    </p:spTree>
    <p:extLst>
      <p:ext uri="{BB962C8B-B14F-4D97-AF65-F5344CB8AC3E}">
        <p14:creationId xmlns:p14="http://schemas.microsoft.com/office/powerpoint/2010/main" val="300646916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3889C8-143D-4313-61F3-E70A64C600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556FED9D-06F7-81AF-5F48-6EEA639D3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408" y="3140968"/>
            <a:ext cx="10814992" cy="1252728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  <a:spcAft>
                <a:spcPts val="1200"/>
              </a:spcAft>
            </a:pPr>
            <a:r>
              <a:rPr lang="fr-FR" sz="2400" b="0" dirty="0">
                <a:solidFill>
                  <a:schemeClr val="bg1"/>
                </a:solidFill>
              </a:rPr>
              <a:t>1. Ratification des nouveaux administrateurs précédemment cooptés</a:t>
            </a:r>
            <a:br>
              <a:rPr lang="fr-FR" sz="2400" b="0" dirty="0">
                <a:solidFill>
                  <a:schemeClr val="bg1"/>
                </a:solidFill>
              </a:rPr>
            </a:br>
            <a:r>
              <a:rPr lang="fr-FR" sz="2400" b="0" dirty="0">
                <a:solidFill>
                  <a:schemeClr val="bg1"/>
                </a:solidFill>
              </a:rPr>
              <a:t>2. Renouvellement du tiers sortants</a:t>
            </a:r>
            <a:endParaRPr lang="fr-FR" sz="2400" b="0" dirty="0">
              <a:solidFill>
                <a:srgbClr val="FF0000"/>
              </a:solidFill>
            </a:endParaRPr>
          </a:p>
        </p:txBody>
      </p:sp>
      <p:sp>
        <p:nvSpPr>
          <p:cNvPr id="6" name="Titre 2">
            <a:extLst>
              <a:ext uri="{FF2B5EF4-FFF2-40B4-BE49-F238E27FC236}">
                <a16:creationId xmlns:a16="http://schemas.microsoft.com/office/drawing/2014/main" id="{E9F5E307-FA8C-C262-B896-6AEA91F19015}"/>
              </a:ext>
            </a:extLst>
          </p:cNvPr>
          <p:cNvSpPr txBox="1">
            <a:spLocks/>
          </p:cNvSpPr>
          <p:nvPr/>
        </p:nvSpPr>
        <p:spPr>
          <a:xfrm>
            <a:off x="609600" y="548680"/>
            <a:ext cx="10972800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377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 fontAlgn="auto">
              <a:spcAft>
                <a:spcPts val="0"/>
              </a:spcAft>
            </a:pPr>
            <a:r>
              <a:rPr lang="fr-FR" dirty="0">
                <a:solidFill>
                  <a:srgbClr val="002060"/>
                </a:solidFill>
              </a:rPr>
              <a:t>Renouvellement </a:t>
            </a:r>
          </a:p>
          <a:p>
            <a:pPr algn="l" fontAlgn="auto">
              <a:spcAft>
                <a:spcPts val="0"/>
              </a:spcAft>
            </a:pPr>
            <a:r>
              <a:rPr lang="fr-FR" dirty="0">
                <a:solidFill>
                  <a:srgbClr val="002060"/>
                </a:solidFill>
              </a:rPr>
              <a:t>du Conseil d’Administration</a:t>
            </a:r>
          </a:p>
        </p:txBody>
      </p:sp>
    </p:spTree>
    <p:extLst>
      <p:ext uri="{BB962C8B-B14F-4D97-AF65-F5344CB8AC3E}">
        <p14:creationId xmlns:p14="http://schemas.microsoft.com/office/powerpoint/2010/main" val="16573258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3226A1-230D-8DFB-588C-835DED0A53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806A6F05-C9E6-B208-7F95-55DC56C5D28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204864"/>
            <a:ext cx="12192000" cy="1252537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fr-FR" sz="2800" dirty="0">
                <a:latin typeface="Verdana" panose="020B0604030504040204" pitchFamily="34" charset="0"/>
                <a:ea typeface="Verdana" panose="020B0604030504040204" pitchFamily="34" charset="0"/>
              </a:rPr>
              <a:t>L’Assemblée Générale </a:t>
            </a:r>
            <a:br>
              <a:rPr lang="fr-FR" sz="28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fr-FR" sz="28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procède à la ratification </a:t>
            </a:r>
            <a:br>
              <a:rPr lang="fr-FR" sz="28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fr-FR" sz="28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des nouveaux membres </a:t>
            </a:r>
            <a:r>
              <a:rPr lang="fr-FR" sz="28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XX</a:t>
            </a:r>
            <a:r>
              <a:rPr lang="fr-FR" sz="2800" b="1" dirty="0">
                <a:latin typeface="Verdana" panose="020B0604030504040204" pitchFamily="34" charset="0"/>
                <a:ea typeface="Verdana" panose="020B0604030504040204" pitchFamily="34" charset="0"/>
              </a:rPr>
              <a:t> et </a:t>
            </a:r>
            <a:r>
              <a:rPr lang="fr-FR" sz="28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YY</a:t>
            </a:r>
            <a:r>
              <a:rPr lang="fr-FR" sz="2800" b="1" i="1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fr-FR" sz="2800" dirty="0">
                <a:latin typeface="Verdana" panose="020B0604030504040204" pitchFamily="34" charset="0"/>
                <a:ea typeface="Verdana" panose="020B0604030504040204" pitchFamily="34" charset="0"/>
              </a:rPr>
              <a:t>qui ont été cooptés </a:t>
            </a:r>
            <a:br>
              <a:rPr lang="fr-FR" sz="28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fr-FR" sz="2800" dirty="0">
                <a:latin typeface="Verdana" panose="020B0604030504040204" pitchFamily="34" charset="0"/>
                <a:ea typeface="Verdana" panose="020B0604030504040204" pitchFamily="34" charset="0"/>
              </a:rPr>
              <a:t>lors d’un précédent conseil d’administration, </a:t>
            </a:r>
            <a:br>
              <a:rPr lang="fr-FR" sz="28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fr-FR" sz="2800" b="1" dirty="0">
                <a:latin typeface="Verdana" panose="020B0604030504040204" pitchFamily="34" charset="0"/>
                <a:ea typeface="Verdana" panose="020B0604030504040204" pitchFamily="34" charset="0"/>
              </a:rPr>
              <a:t>pour un mandat de 3 ans </a:t>
            </a:r>
            <a:br>
              <a:rPr lang="fr-FR" sz="2800" b="1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fr-FR" sz="2800" dirty="0">
                <a:latin typeface="Verdana" panose="020B0604030504040204" pitchFamily="34" charset="0"/>
                <a:ea typeface="Verdana" panose="020B0604030504040204" pitchFamily="34" charset="0"/>
              </a:rPr>
              <a:t>qui expirera lors de l’Assemblée Générale Ordinaire </a:t>
            </a:r>
            <a:br>
              <a:rPr lang="fr-FR" sz="28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fr-FR" sz="2800" dirty="0">
                <a:latin typeface="Verdana" panose="020B0604030504040204" pitchFamily="34" charset="0"/>
                <a:ea typeface="Verdana" panose="020B0604030504040204" pitchFamily="34" charset="0"/>
              </a:rPr>
              <a:t>appelée à statuer sur les comptes de l’exercice clos </a:t>
            </a:r>
            <a:br>
              <a:rPr lang="fr-FR" sz="28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fr-FR" sz="2800" dirty="0">
                <a:latin typeface="Verdana" panose="020B0604030504040204" pitchFamily="34" charset="0"/>
                <a:ea typeface="Verdana" panose="020B0604030504040204" pitchFamily="34" charset="0"/>
              </a:rPr>
              <a:t>au 31 août 20 </a:t>
            </a:r>
            <a:r>
              <a:rPr lang="fr-FR" sz="28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…</a:t>
            </a:r>
            <a:br>
              <a:rPr lang="fr-FR" sz="28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fr-FR" sz="2800" b="0" dirty="0">
                <a:latin typeface="Verdana" panose="020B0604030504040204" pitchFamily="34" charset="0"/>
                <a:ea typeface="Verdana" panose="020B0604030504040204" pitchFamily="34" charset="0"/>
              </a:rPr>
              <a:t> </a:t>
            </a:r>
          </a:p>
        </p:txBody>
      </p:sp>
      <p:sp>
        <p:nvSpPr>
          <p:cNvPr id="6" name="Titre 2">
            <a:extLst>
              <a:ext uri="{FF2B5EF4-FFF2-40B4-BE49-F238E27FC236}">
                <a16:creationId xmlns:a16="http://schemas.microsoft.com/office/drawing/2014/main" id="{EA17612F-E520-1BAD-6607-946F428A75BB}"/>
              </a:ext>
            </a:extLst>
          </p:cNvPr>
          <p:cNvSpPr txBox="1">
            <a:spLocks/>
          </p:cNvSpPr>
          <p:nvPr/>
        </p:nvSpPr>
        <p:spPr>
          <a:xfrm>
            <a:off x="609600" y="548680"/>
            <a:ext cx="10972800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377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 fontAlgn="auto">
              <a:spcAft>
                <a:spcPts val="0"/>
              </a:spcAft>
            </a:pPr>
            <a:r>
              <a:rPr lang="fr-FR" dirty="0">
                <a:solidFill>
                  <a:schemeClr val="bg1"/>
                </a:solidFill>
              </a:rPr>
              <a:t>Vote de la résolution n°5</a:t>
            </a:r>
          </a:p>
        </p:txBody>
      </p:sp>
    </p:spTree>
    <p:extLst>
      <p:ext uri="{BB962C8B-B14F-4D97-AF65-F5344CB8AC3E}">
        <p14:creationId xmlns:p14="http://schemas.microsoft.com/office/powerpoint/2010/main" val="64418972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3F54CC-AB0D-2BA0-1A97-3F9B89D5A4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A3CE6640-4655-7E1C-199A-76FF484EC74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-15891" y="2348880"/>
            <a:ext cx="12192000" cy="1252537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fr-FR" sz="2800" dirty="0">
                <a:latin typeface="Verdana" panose="020B0604030504040204" pitchFamily="34" charset="0"/>
                <a:ea typeface="Verdana" panose="020B0604030504040204" pitchFamily="34" charset="0"/>
              </a:rPr>
              <a:t>L’Assemblée Générale </a:t>
            </a:r>
            <a:br>
              <a:rPr lang="fr-FR" sz="28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fr-FR" sz="2800" dirty="0">
                <a:latin typeface="Verdana" panose="020B0604030504040204" pitchFamily="34" charset="0"/>
                <a:ea typeface="Verdana" panose="020B0604030504040204" pitchFamily="34" charset="0"/>
              </a:rPr>
              <a:t>décide de </a:t>
            </a:r>
            <a:r>
              <a:rPr lang="fr-FR" sz="28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renouveler</a:t>
            </a:r>
            <a:r>
              <a:rPr lang="fr-FR" sz="2800" b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sz="28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Madame YYY </a:t>
            </a:r>
            <a:r>
              <a:rPr lang="fr-FR" sz="2800" b="1" dirty="0">
                <a:latin typeface="Verdana" panose="020B0604030504040204" pitchFamily="34" charset="0"/>
                <a:ea typeface="Verdana" panose="020B0604030504040204" pitchFamily="34" charset="0"/>
              </a:rPr>
              <a:t>et </a:t>
            </a:r>
            <a:r>
              <a:rPr lang="fr-FR" sz="28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Monsieur XXX </a:t>
            </a:r>
            <a:br>
              <a:rPr lang="fr-FR" sz="28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fr-FR" sz="2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en qualité de membre du conseil d’administration </a:t>
            </a:r>
            <a:br>
              <a:rPr lang="fr-FR" sz="2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fr-FR" sz="2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pour un mandat d’une durée de 3 ans</a:t>
            </a:r>
            <a:r>
              <a:rPr lang="fr-FR" sz="2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</a:t>
            </a:r>
            <a:r>
              <a:rPr lang="fr-FR" sz="2800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br>
              <a:rPr lang="fr-FR" sz="28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fr-FR" sz="2800" dirty="0">
                <a:latin typeface="Verdana" panose="020B0604030504040204" pitchFamily="34" charset="0"/>
                <a:ea typeface="Verdana" panose="020B0604030504040204" pitchFamily="34" charset="0"/>
              </a:rPr>
              <a:t>qui expirera lors de l’Assemblée Générale Ordinaire </a:t>
            </a:r>
            <a:br>
              <a:rPr lang="fr-FR" sz="28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fr-FR" sz="2800" dirty="0">
                <a:latin typeface="Verdana" panose="020B0604030504040204" pitchFamily="34" charset="0"/>
                <a:ea typeface="Verdana" panose="020B0604030504040204" pitchFamily="34" charset="0"/>
              </a:rPr>
              <a:t>appelée à statuer sur les comptes de l’exercice clos </a:t>
            </a:r>
            <a:br>
              <a:rPr lang="fr-FR" sz="28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fr-FR" sz="2800" dirty="0">
                <a:latin typeface="Verdana" panose="020B0604030504040204" pitchFamily="34" charset="0"/>
                <a:ea typeface="Verdana" panose="020B0604030504040204" pitchFamily="34" charset="0"/>
              </a:rPr>
              <a:t>au 31 août 20</a:t>
            </a:r>
            <a:r>
              <a:rPr lang="fr-FR" sz="28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…</a:t>
            </a:r>
            <a:r>
              <a:rPr lang="fr-FR" sz="28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br>
              <a:rPr lang="fr-FR" sz="28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fr-FR" sz="2800" b="0" dirty="0">
                <a:latin typeface="Verdana" panose="020B0604030504040204" pitchFamily="34" charset="0"/>
                <a:ea typeface="Verdana" panose="020B0604030504040204" pitchFamily="34" charset="0"/>
              </a:rPr>
              <a:t> </a:t>
            </a:r>
          </a:p>
        </p:txBody>
      </p:sp>
      <p:sp>
        <p:nvSpPr>
          <p:cNvPr id="6" name="Titre 2">
            <a:extLst>
              <a:ext uri="{FF2B5EF4-FFF2-40B4-BE49-F238E27FC236}">
                <a16:creationId xmlns:a16="http://schemas.microsoft.com/office/drawing/2014/main" id="{800CB9A4-4DC9-4B74-3D96-22BEFCC19A1B}"/>
              </a:ext>
            </a:extLst>
          </p:cNvPr>
          <p:cNvSpPr txBox="1">
            <a:spLocks/>
          </p:cNvSpPr>
          <p:nvPr/>
        </p:nvSpPr>
        <p:spPr>
          <a:xfrm>
            <a:off x="609600" y="548680"/>
            <a:ext cx="10972800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377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 fontAlgn="auto">
              <a:spcAft>
                <a:spcPts val="0"/>
              </a:spcAft>
            </a:pPr>
            <a:r>
              <a:rPr lang="fr-FR" dirty="0">
                <a:solidFill>
                  <a:schemeClr val="bg1"/>
                </a:solidFill>
              </a:rPr>
              <a:t>Vote de la résolution n°6</a:t>
            </a:r>
          </a:p>
        </p:txBody>
      </p:sp>
    </p:spTree>
    <p:extLst>
      <p:ext uri="{BB962C8B-B14F-4D97-AF65-F5344CB8AC3E}">
        <p14:creationId xmlns:p14="http://schemas.microsoft.com/office/powerpoint/2010/main" val="111800053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EA7C6B-466A-2E88-F424-84DA50A8B9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AE5E73FD-F844-9792-4A47-E9116BFC2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8680"/>
            <a:ext cx="10972800" cy="792088"/>
          </a:xfrm>
        </p:spPr>
        <p:txBody>
          <a:bodyPr/>
          <a:lstStyle/>
          <a:p>
            <a:r>
              <a:rPr lang="fr-FR" dirty="0"/>
              <a:t>Dates à venir</a:t>
            </a:r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6D274820-9280-26E1-1B48-875312D7416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609600" y="2060849"/>
            <a:ext cx="10972800" cy="2952328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0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Prochain CA de l’OGEC durant lequel les membres du bureau seront élus :</a:t>
            </a:r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…</a:t>
            </a:r>
            <a:endParaRPr lang="fr-FR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lvl="0" indent="0" algn="just">
              <a:buClr>
                <a:srgbClr val="00B0F0"/>
              </a:buClr>
              <a:buNone/>
            </a:pPr>
            <a:endParaRPr lang="fr-FR" sz="200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311070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EED6AE-DCCE-AD64-74E9-C059DAD296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4A2071FC-2843-201F-8406-5574AC385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802636"/>
            <a:ext cx="10972800" cy="1252728"/>
          </a:xfrm>
        </p:spPr>
        <p:txBody>
          <a:bodyPr>
            <a:noAutofit/>
          </a:bodyPr>
          <a:lstStyle/>
          <a:p>
            <a:r>
              <a:rPr lang="fr-FR" dirty="0"/>
              <a:t>Merci </a:t>
            </a:r>
            <a:br>
              <a:rPr lang="fr-FR" dirty="0"/>
            </a:br>
            <a:r>
              <a:rPr lang="fr-FR" dirty="0"/>
              <a:t>à tous de votre présence !</a:t>
            </a:r>
          </a:p>
        </p:txBody>
      </p:sp>
    </p:spTree>
    <p:extLst>
      <p:ext uri="{BB962C8B-B14F-4D97-AF65-F5344CB8AC3E}">
        <p14:creationId xmlns:p14="http://schemas.microsoft.com/office/powerpoint/2010/main" val="2818932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D6D6BB-51A7-665D-3CF2-1967E1F281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08AD173C-0DCB-A1CB-D787-A93F751CAD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8680"/>
            <a:ext cx="10972800" cy="792088"/>
          </a:xfrm>
        </p:spPr>
        <p:txBody>
          <a:bodyPr/>
          <a:lstStyle/>
          <a:p>
            <a:r>
              <a:rPr lang="fr-FR" dirty="0"/>
              <a:t>Rapport d’activité</a:t>
            </a:r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BD39A6E6-27DA-5705-2FD8-5AC18B0C175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609600" y="2060849"/>
            <a:ext cx="10972800" cy="2952328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0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Réunions de l'OGEC depuis la dernière AG :</a:t>
            </a:r>
          </a:p>
          <a:p>
            <a:pPr marL="0" indent="0">
              <a:buNone/>
            </a:pPr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AG le </a:t>
            </a:r>
            <a:r>
              <a:rPr lang="fr-FR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JJ</a:t>
            </a:r>
            <a:r>
              <a:rPr lang="fr-FR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sz="2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/</a:t>
            </a:r>
            <a:r>
              <a:rPr lang="fr-FR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MM</a:t>
            </a:r>
            <a:r>
              <a:rPr lang="fr-FR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sz="2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/</a:t>
            </a:r>
            <a:r>
              <a:rPr lang="fr-FR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AAAA</a:t>
            </a:r>
            <a:r>
              <a:rPr lang="fr-FR" sz="2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  <a:r>
              <a:rPr lang="fr-FR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pPr lvl="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XX</a:t>
            </a:r>
            <a:r>
              <a:rPr lang="fr-FR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sz="2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réunions du CA ont eu lieu dans l’année</a:t>
            </a:r>
          </a:p>
          <a:p>
            <a:pPr lvl="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Temps forts : galette des rois, repas des bénévoles </a:t>
            </a:r>
            <a:r>
              <a:rPr lang="fr-FR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…</a:t>
            </a:r>
            <a:r>
              <a:rPr lang="fr-FR" sz="20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lvl="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XX</a:t>
            </a:r>
            <a:r>
              <a:rPr lang="fr-FR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sz="2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journées travaux avec les bénévoles le </a:t>
            </a:r>
            <a:r>
              <a:rPr lang="fr-FR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JJ</a:t>
            </a:r>
            <a:r>
              <a:rPr lang="fr-FR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sz="2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/</a:t>
            </a:r>
            <a:r>
              <a:rPr lang="fr-FR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MM</a:t>
            </a:r>
            <a:r>
              <a:rPr lang="fr-FR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sz="2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/</a:t>
            </a:r>
            <a:r>
              <a:rPr lang="fr-FR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AAAA</a:t>
            </a:r>
            <a:r>
              <a:rPr lang="fr-FR" sz="20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lvl="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…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486C43F-556D-EBCF-0326-14A18ADEA1D7}"/>
              </a:ext>
            </a:extLst>
          </p:cNvPr>
          <p:cNvSpPr/>
          <p:nvPr/>
        </p:nvSpPr>
        <p:spPr>
          <a:xfrm>
            <a:off x="4583832" y="4941168"/>
            <a:ext cx="699856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r-FR" sz="1400" i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Noter ici les faits marquants de l’année scolaire écoulée :</a:t>
            </a:r>
          </a:p>
          <a:p>
            <a:pPr algn="r"/>
            <a:r>
              <a:rPr lang="fr-FR" sz="1400" i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nombre de réunion de l’OGEC, travaux réalisés, </a:t>
            </a:r>
          </a:p>
          <a:p>
            <a:pPr algn="r"/>
            <a:r>
              <a:rPr lang="fr-FR" sz="1400" i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contacts pris avec les divers interlocuteurs, projets importants engagés, …</a:t>
            </a:r>
          </a:p>
        </p:txBody>
      </p:sp>
    </p:spTree>
    <p:extLst>
      <p:ext uri="{BB962C8B-B14F-4D97-AF65-F5344CB8AC3E}">
        <p14:creationId xmlns:p14="http://schemas.microsoft.com/office/powerpoint/2010/main" val="3349640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2F0898-B7B7-8AE7-E67E-C99A435B49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46A1630B-7AB8-3424-4CB9-863B28EA9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8680"/>
            <a:ext cx="10972800" cy="792088"/>
          </a:xfrm>
        </p:spPr>
        <p:txBody>
          <a:bodyPr/>
          <a:lstStyle/>
          <a:p>
            <a:r>
              <a:rPr lang="fr-FR" dirty="0"/>
              <a:t>Rapport d’activité</a:t>
            </a:r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9FCDDF3B-71D0-60C8-484F-365554CF7A4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609600" y="2060849"/>
            <a:ext cx="10972800" cy="1944215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0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Changements pour l’OGEC depuis la dernière AG :</a:t>
            </a:r>
          </a:p>
          <a:p>
            <a:pPr marL="0" indent="0">
              <a:buNone/>
            </a:pPr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Immobilier : </a:t>
            </a:r>
            <a:r>
              <a:rPr lang="fr-FR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…</a:t>
            </a:r>
            <a:r>
              <a:rPr lang="fr-FR" sz="2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  <a:r>
              <a:rPr lang="fr-FR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pPr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Ressources Humaines / Personnels OGEC : </a:t>
            </a:r>
            <a:r>
              <a:rPr lang="fr-FR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…</a:t>
            </a:r>
            <a:r>
              <a:rPr lang="fr-FR" sz="20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  <a:r>
              <a:rPr lang="fr-FR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pPr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…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C91FAB0-8DC9-18CB-ED58-6A754913572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609600" y="4221089"/>
            <a:ext cx="10972800" cy="1512168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0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Mesures importantes actées par l’OGEC depuis la dernière AG :</a:t>
            </a:r>
          </a:p>
          <a:p>
            <a:pPr marL="0" indent="0">
              <a:buNone/>
            </a:pPr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0"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…</a:t>
            </a:r>
            <a:r>
              <a:rPr lang="fr-FR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pPr algn="just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…</a:t>
            </a:r>
            <a:r>
              <a:rPr lang="fr-FR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92455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87D636-C5D6-9427-132D-57DDB64584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6D43011A-61AC-0347-631A-CA3876D7129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-13174" y="2708920"/>
            <a:ext cx="12192000" cy="1252537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fr-FR" sz="3600" b="0" dirty="0">
                <a:latin typeface="Verdana" panose="020B0604030504040204" pitchFamily="34" charset="0"/>
                <a:ea typeface="Verdana" panose="020B0604030504040204" pitchFamily="34" charset="0"/>
              </a:rPr>
              <a:t>L'Assemblée Générale,</a:t>
            </a:r>
            <a:br>
              <a:rPr lang="fr-FR" sz="3600" b="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fr-FR" sz="3600" b="0" dirty="0">
                <a:latin typeface="Verdana" panose="020B0604030504040204" pitchFamily="34" charset="0"/>
                <a:ea typeface="Verdana" panose="020B0604030504040204" pitchFamily="34" charset="0"/>
              </a:rPr>
              <a:t>après avoir entendu </a:t>
            </a:r>
            <a:r>
              <a:rPr lang="fr-FR" sz="3600" dirty="0">
                <a:latin typeface="Verdana" panose="020B0604030504040204" pitchFamily="34" charset="0"/>
                <a:ea typeface="Verdana" panose="020B0604030504040204" pitchFamily="34" charset="0"/>
              </a:rPr>
              <a:t>le </a:t>
            </a:r>
            <a:r>
              <a:rPr lang="fr-FR" sz="3600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rapport d'activité </a:t>
            </a:r>
            <a:br>
              <a:rPr lang="fr-FR" sz="3600" b="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fr-FR" sz="3600" b="0" dirty="0">
                <a:latin typeface="Verdana" panose="020B0604030504040204" pitchFamily="34" charset="0"/>
                <a:ea typeface="Verdana" panose="020B0604030504040204" pitchFamily="34" charset="0"/>
              </a:rPr>
              <a:t>du conseil d'administration </a:t>
            </a:r>
            <a:br>
              <a:rPr lang="fr-FR" sz="3600" b="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fr-FR" sz="3600" b="0" dirty="0">
                <a:latin typeface="Verdana" panose="020B0604030504040204" pitchFamily="34" charset="0"/>
                <a:ea typeface="Verdana" panose="020B0604030504040204" pitchFamily="34" charset="0"/>
              </a:rPr>
              <a:t>pour l'année 20</a:t>
            </a:r>
            <a:r>
              <a:rPr lang="fr-FR" sz="3600" b="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… </a:t>
            </a:r>
            <a:r>
              <a:rPr lang="fr-FR" sz="3600" b="0" dirty="0">
                <a:latin typeface="Verdana" panose="020B0604030504040204" pitchFamily="34" charset="0"/>
                <a:ea typeface="Verdana" panose="020B0604030504040204" pitchFamily="34" charset="0"/>
              </a:rPr>
              <a:t>/ 20</a:t>
            </a:r>
            <a:r>
              <a:rPr lang="fr-FR" sz="3600" b="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…</a:t>
            </a:r>
            <a:r>
              <a:rPr lang="fr-FR" sz="3600" b="0" dirty="0">
                <a:latin typeface="Verdana" panose="020B0604030504040204" pitchFamily="34" charset="0"/>
                <a:ea typeface="Verdana" panose="020B0604030504040204" pitchFamily="34" charset="0"/>
              </a:rPr>
              <a:t>,</a:t>
            </a:r>
            <a:br>
              <a:rPr lang="fr-FR" sz="3600" b="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fr-FR" sz="3600" b="0" dirty="0">
                <a:latin typeface="Verdana" panose="020B0604030504040204" pitchFamily="34" charset="0"/>
                <a:ea typeface="Verdana" panose="020B0604030504040204" pitchFamily="34" charset="0"/>
              </a:rPr>
              <a:t>l'approuve.</a:t>
            </a:r>
            <a:br>
              <a:rPr lang="fr-FR" sz="3600" b="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fr-FR" sz="3600" b="0" dirty="0"/>
              <a:t> </a:t>
            </a:r>
          </a:p>
        </p:txBody>
      </p:sp>
      <p:sp>
        <p:nvSpPr>
          <p:cNvPr id="6" name="Titre 2">
            <a:extLst>
              <a:ext uri="{FF2B5EF4-FFF2-40B4-BE49-F238E27FC236}">
                <a16:creationId xmlns:a16="http://schemas.microsoft.com/office/drawing/2014/main" id="{785EBB94-CDF4-05DF-573F-839DCF968F4F}"/>
              </a:ext>
            </a:extLst>
          </p:cNvPr>
          <p:cNvSpPr txBox="1">
            <a:spLocks/>
          </p:cNvSpPr>
          <p:nvPr/>
        </p:nvSpPr>
        <p:spPr>
          <a:xfrm>
            <a:off x="609600" y="548680"/>
            <a:ext cx="10972800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377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 fontAlgn="auto">
              <a:spcAft>
                <a:spcPts val="0"/>
              </a:spcAft>
            </a:pPr>
            <a:r>
              <a:rPr lang="fr-FR" dirty="0">
                <a:solidFill>
                  <a:schemeClr val="bg1"/>
                </a:solidFill>
              </a:rPr>
              <a:t>Vote de la résolution n°1</a:t>
            </a:r>
          </a:p>
        </p:txBody>
      </p:sp>
    </p:spTree>
    <p:extLst>
      <p:ext uri="{BB962C8B-B14F-4D97-AF65-F5344CB8AC3E}">
        <p14:creationId xmlns:p14="http://schemas.microsoft.com/office/powerpoint/2010/main" val="17739694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1C8962-F0C5-C42D-6901-F9F6C143E4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72E7D172-8E41-B1B0-279B-5C6D4ED74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408" y="3140968"/>
            <a:ext cx="10814992" cy="1252728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  <a:spcAft>
                <a:spcPts val="1200"/>
              </a:spcAft>
            </a:pPr>
            <a:r>
              <a:rPr lang="fr-FR" sz="2400" b="0" dirty="0">
                <a:solidFill>
                  <a:schemeClr val="bg1"/>
                </a:solidFill>
              </a:rPr>
              <a:t>1. Présentation des comptes </a:t>
            </a:r>
            <a:r>
              <a:rPr lang="fr-FR" sz="2400" b="0" dirty="0"/>
              <a:t>20</a:t>
            </a:r>
            <a:r>
              <a:rPr lang="fr-FR" sz="2400" b="0" dirty="0">
                <a:solidFill>
                  <a:srgbClr val="FF0000"/>
                </a:solidFill>
              </a:rPr>
              <a:t>… </a:t>
            </a:r>
            <a:r>
              <a:rPr lang="fr-FR" sz="2400" b="0" dirty="0"/>
              <a:t>/ 20</a:t>
            </a:r>
            <a:r>
              <a:rPr lang="fr-FR" sz="2400" b="0" dirty="0">
                <a:solidFill>
                  <a:srgbClr val="FF0000"/>
                </a:solidFill>
              </a:rPr>
              <a:t>…</a:t>
            </a:r>
            <a:r>
              <a:rPr lang="fr-FR" sz="2400" b="0" dirty="0"/>
              <a:t> </a:t>
            </a:r>
            <a:r>
              <a:rPr lang="fr-FR" sz="2400" b="0" dirty="0">
                <a:solidFill>
                  <a:srgbClr val="FF0000"/>
                </a:solidFill>
              </a:rPr>
              <a:t>de l'école</a:t>
            </a:r>
            <a:br>
              <a:rPr lang="fr-FR" sz="2400" b="0" dirty="0">
                <a:solidFill>
                  <a:schemeClr val="bg1"/>
                </a:solidFill>
              </a:rPr>
            </a:br>
            <a:r>
              <a:rPr lang="fr-FR" sz="2400" b="0" dirty="0">
                <a:solidFill>
                  <a:srgbClr val="FF0000"/>
                </a:solidFill>
              </a:rPr>
              <a:t>2. Présentation des comptes 20… / 20… du collège</a:t>
            </a:r>
            <a:br>
              <a:rPr lang="fr-FR" sz="2400" b="0" dirty="0">
                <a:solidFill>
                  <a:srgbClr val="FF0000"/>
                </a:solidFill>
              </a:rPr>
            </a:br>
            <a:r>
              <a:rPr lang="fr-FR" sz="2400" b="0" dirty="0">
                <a:solidFill>
                  <a:srgbClr val="FF0000"/>
                </a:solidFill>
              </a:rPr>
              <a:t>3. Présentation des comptes 20… / 20… consolidé de l’OGEC</a:t>
            </a:r>
          </a:p>
        </p:txBody>
      </p:sp>
      <p:sp>
        <p:nvSpPr>
          <p:cNvPr id="6" name="Titre 2">
            <a:extLst>
              <a:ext uri="{FF2B5EF4-FFF2-40B4-BE49-F238E27FC236}">
                <a16:creationId xmlns:a16="http://schemas.microsoft.com/office/drawing/2014/main" id="{C5EA2D95-555D-E11A-9125-0B1408AFE691}"/>
              </a:ext>
            </a:extLst>
          </p:cNvPr>
          <p:cNvSpPr txBox="1">
            <a:spLocks/>
          </p:cNvSpPr>
          <p:nvPr/>
        </p:nvSpPr>
        <p:spPr>
          <a:xfrm>
            <a:off x="609600" y="548680"/>
            <a:ext cx="10972800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377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 fontAlgn="auto">
              <a:spcAft>
                <a:spcPts val="0"/>
              </a:spcAft>
            </a:pPr>
            <a:r>
              <a:rPr lang="fr-FR" dirty="0">
                <a:solidFill>
                  <a:srgbClr val="002060"/>
                </a:solidFill>
              </a:rPr>
              <a:t>Rapport financier</a:t>
            </a:r>
          </a:p>
        </p:txBody>
      </p:sp>
    </p:spTree>
    <p:extLst>
      <p:ext uri="{BB962C8B-B14F-4D97-AF65-F5344CB8AC3E}">
        <p14:creationId xmlns:p14="http://schemas.microsoft.com/office/powerpoint/2010/main" val="37632924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67A4B4-809F-339A-F8CA-619F137A61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4922948B-5E08-8FCE-34B8-211081BC5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980728"/>
            <a:ext cx="10972800" cy="792088"/>
          </a:xfrm>
        </p:spPr>
        <p:txBody>
          <a:bodyPr>
            <a:noAutofit/>
          </a:bodyPr>
          <a:lstStyle/>
          <a:p>
            <a:r>
              <a:rPr lang="fr-FR" sz="2800" dirty="0"/>
              <a:t>Présentation des comptes de l’année 20</a:t>
            </a:r>
            <a:r>
              <a:rPr lang="fr-FR" sz="2800" dirty="0">
                <a:solidFill>
                  <a:srgbClr val="FF0000"/>
                </a:solidFill>
              </a:rPr>
              <a:t>…</a:t>
            </a:r>
            <a:r>
              <a:rPr lang="fr-FR" sz="2800" dirty="0"/>
              <a:t> / 20</a:t>
            </a:r>
            <a:r>
              <a:rPr lang="fr-FR" sz="2800" dirty="0">
                <a:solidFill>
                  <a:srgbClr val="FF0000"/>
                </a:solidFill>
              </a:rPr>
              <a:t>…</a:t>
            </a:r>
            <a:br>
              <a:rPr lang="fr-FR" sz="2800" dirty="0">
                <a:solidFill>
                  <a:srgbClr val="FF0000"/>
                </a:solidFill>
              </a:rPr>
            </a:br>
            <a:r>
              <a:rPr lang="fr-FR" sz="2800" dirty="0"/>
              <a:t>Comptes clos le 31 août 20</a:t>
            </a:r>
            <a:r>
              <a:rPr lang="fr-FR" sz="2800" dirty="0">
                <a:solidFill>
                  <a:srgbClr val="FF0000"/>
                </a:solidFill>
              </a:rPr>
              <a:t>…</a:t>
            </a:r>
            <a:br>
              <a:rPr lang="fr-FR" sz="2800" dirty="0">
                <a:solidFill>
                  <a:srgbClr val="FF0000"/>
                </a:solidFill>
              </a:rPr>
            </a:br>
            <a:endParaRPr lang="fr-FR" sz="2800" dirty="0">
              <a:solidFill>
                <a:srgbClr val="FF0000"/>
              </a:solidFill>
            </a:endParaRPr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58E7C46C-E08A-457C-8112-65D28548A76D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609600" y="2060849"/>
            <a:ext cx="10972800" cy="648071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fr-FR" sz="2800" b="1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9BBF60D-8353-90D7-0220-EB34126D656C}"/>
              </a:ext>
            </a:extLst>
          </p:cNvPr>
          <p:cNvSpPr/>
          <p:nvPr/>
        </p:nvSpPr>
        <p:spPr>
          <a:xfrm>
            <a:off x="4007768" y="4077072"/>
            <a:ext cx="7574632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r-FR" sz="14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Soit le conseiller de gestion / soit l’expert comptable </a:t>
            </a:r>
          </a:p>
          <a:p>
            <a:pPr algn="r"/>
            <a:r>
              <a:rPr lang="fr-FR" sz="14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présente les comptes clos avec son diaporama,</a:t>
            </a:r>
          </a:p>
          <a:p>
            <a:pPr algn="r"/>
            <a:r>
              <a:rPr lang="fr-FR" sz="14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Autrement vous pouvez indiquer sur les diapositives suivantes </a:t>
            </a:r>
          </a:p>
          <a:p>
            <a:pPr algn="r"/>
            <a:r>
              <a:rPr lang="fr-FR" sz="14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le montant des charges, des produits et le résultat de l’exercice.</a:t>
            </a:r>
          </a:p>
          <a:p>
            <a:pPr algn="r"/>
            <a:endParaRPr lang="fr-FR" sz="140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r"/>
            <a:r>
              <a:rPr lang="fr-FR" sz="14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NB : l’année N désigne l’année scolaire en cours.</a:t>
            </a:r>
          </a:p>
          <a:p>
            <a:pPr algn="r"/>
            <a:r>
              <a:rPr lang="fr-FR" sz="14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L’année N–1 désigne l’année scolaire qui vient de se terminer.</a:t>
            </a:r>
          </a:p>
        </p:txBody>
      </p:sp>
    </p:spTree>
    <p:extLst>
      <p:ext uri="{BB962C8B-B14F-4D97-AF65-F5344CB8AC3E}">
        <p14:creationId xmlns:p14="http://schemas.microsoft.com/office/powerpoint/2010/main" val="30363191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E4DF0A1D-53D6-42F6-8B51-B774668973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1167565"/>
              </p:ext>
            </p:extLst>
          </p:nvPr>
        </p:nvGraphicFramePr>
        <p:xfrm>
          <a:off x="695400" y="1916832"/>
          <a:ext cx="10945216" cy="354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4237">
                  <a:extLst>
                    <a:ext uri="{9D8B030D-6E8A-4147-A177-3AD203B41FA5}">
                      <a16:colId xmlns:a16="http://schemas.microsoft.com/office/drawing/2014/main" val="3395290156"/>
                    </a:ext>
                  </a:extLst>
                </a:gridCol>
                <a:gridCol w="1502121">
                  <a:extLst>
                    <a:ext uri="{9D8B030D-6E8A-4147-A177-3AD203B41FA5}">
                      <a16:colId xmlns:a16="http://schemas.microsoft.com/office/drawing/2014/main" val="3057337338"/>
                    </a:ext>
                  </a:extLst>
                </a:gridCol>
                <a:gridCol w="1565988">
                  <a:extLst>
                    <a:ext uri="{9D8B030D-6E8A-4147-A177-3AD203B41FA5}">
                      <a16:colId xmlns:a16="http://schemas.microsoft.com/office/drawing/2014/main" val="2681539470"/>
                    </a:ext>
                  </a:extLst>
                </a:gridCol>
                <a:gridCol w="1574312">
                  <a:extLst>
                    <a:ext uri="{9D8B030D-6E8A-4147-A177-3AD203B41FA5}">
                      <a16:colId xmlns:a16="http://schemas.microsoft.com/office/drawing/2014/main" val="2530921386"/>
                    </a:ext>
                  </a:extLst>
                </a:gridCol>
                <a:gridCol w="1499344">
                  <a:extLst>
                    <a:ext uri="{9D8B030D-6E8A-4147-A177-3AD203B41FA5}">
                      <a16:colId xmlns:a16="http://schemas.microsoft.com/office/drawing/2014/main" val="2994537134"/>
                    </a:ext>
                  </a:extLst>
                </a:gridCol>
                <a:gridCol w="1799214">
                  <a:extLst>
                    <a:ext uri="{9D8B030D-6E8A-4147-A177-3AD203B41FA5}">
                      <a16:colId xmlns:a16="http://schemas.microsoft.com/office/drawing/2014/main" val="2079230579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endParaRPr lang="fr-FR" sz="16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20</a:t>
                      </a:r>
                      <a:r>
                        <a:rPr lang="fr-FR" sz="16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 </a:t>
                      </a:r>
                      <a:r>
                        <a:rPr lang="fr-FR" sz="16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/ 20</a:t>
                      </a:r>
                      <a:r>
                        <a:rPr lang="fr-FR" sz="16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</a:t>
                      </a:r>
                      <a:endParaRPr lang="fr-FR" sz="16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20</a:t>
                      </a:r>
                      <a:r>
                        <a:rPr lang="fr-FR" sz="16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 </a:t>
                      </a:r>
                      <a:r>
                        <a:rPr lang="fr-FR" sz="16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/ 20</a:t>
                      </a:r>
                      <a:r>
                        <a:rPr lang="fr-FR" sz="16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</a:t>
                      </a:r>
                      <a:endParaRPr lang="fr-FR" sz="16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20</a:t>
                      </a:r>
                      <a:r>
                        <a:rPr lang="fr-FR" sz="16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 </a:t>
                      </a:r>
                      <a:r>
                        <a:rPr lang="fr-FR" sz="16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/ 20</a:t>
                      </a:r>
                      <a:r>
                        <a:rPr lang="fr-FR" sz="16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</a:t>
                      </a:r>
                      <a:endParaRPr lang="fr-FR" sz="16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Année N-2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20</a:t>
                      </a:r>
                      <a:r>
                        <a:rPr lang="fr-FR" sz="16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 </a:t>
                      </a:r>
                      <a:r>
                        <a:rPr lang="fr-FR" sz="16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/ 20</a:t>
                      </a:r>
                      <a:r>
                        <a:rPr lang="fr-FR" sz="16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</a:t>
                      </a:r>
                      <a:endParaRPr lang="fr-FR" sz="16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fr-FR" sz="16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Année N-1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20</a:t>
                      </a:r>
                      <a:r>
                        <a:rPr lang="fr-FR" sz="16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 </a:t>
                      </a:r>
                      <a:r>
                        <a:rPr lang="fr-FR" sz="16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/ 20</a:t>
                      </a:r>
                      <a:r>
                        <a:rPr lang="fr-FR" sz="1600" b="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…</a:t>
                      </a:r>
                      <a:endParaRPr lang="fr-FR" sz="16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fr-FR" sz="1600" b="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Année 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6316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FR" sz="160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Classes élémentaires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60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60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60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70008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FR" sz="160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Classes maternelles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60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60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51956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1600" b="1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TOTAL CLASSES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12958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FR" sz="160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Effectifs élémentaire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60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60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60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60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39639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FR" sz="160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Effectifs maternelle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60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60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60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60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18078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1600" b="1" i="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EFFECTIFS TOTAL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5529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FR" sz="160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Dont élèves hors commune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02192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FR" sz="160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% élèves hors commune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6647954"/>
                  </a:ext>
                </a:extLst>
              </a:tr>
            </a:tbl>
          </a:graphicData>
        </a:graphic>
      </p:graphicFrame>
      <p:sp>
        <p:nvSpPr>
          <p:cNvPr id="2" name="Titre 1">
            <a:extLst>
              <a:ext uri="{FF2B5EF4-FFF2-40B4-BE49-F238E27FC236}">
                <a16:creationId xmlns:a16="http://schemas.microsoft.com/office/drawing/2014/main" id="{5E71BEDA-5089-0EF9-976B-87514A40F2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20688"/>
            <a:ext cx="4262264" cy="792088"/>
          </a:xfrm>
        </p:spPr>
        <p:txBody>
          <a:bodyPr>
            <a:normAutofit/>
          </a:bodyPr>
          <a:lstStyle/>
          <a:p>
            <a:r>
              <a:rPr lang="fr-FR" sz="3200" dirty="0"/>
              <a:t>Effectifs</a:t>
            </a:r>
          </a:p>
        </p:txBody>
      </p:sp>
    </p:spTree>
    <p:extLst>
      <p:ext uri="{BB962C8B-B14F-4D97-AF65-F5344CB8AC3E}">
        <p14:creationId xmlns:p14="http://schemas.microsoft.com/office/powerpoint/2010/main" val="3109026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agues">
  <a:themeElements>
    <a:clrScheme name="Vagues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Vagues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agues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283</TotalTime>
  <Words>1566</Words>
  <Application>Microsoft Office PowerPoint</Application>
  <PresentationFormat>Grand écran</PresentationFormat>
  <Paragraphs>283</Paragraphs>
  <Slides>35</Slides>
  <Notes>16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35</vt:i4>
      </vt:variant>
    </vt:vector>
  </HeadingPairs>
  <TitlesOfParts>
    <vt:vector size="40" baseType="lpstr">
      <vt:lpstr>Arial</vt:lpstr>
      <vt:lpstr>Calibri</vt:lpstr>
      <vt:lpstr>Symbol</vt:lpstr>
      <vt:lpstr>Verdana</vt:lpstr>
      <vt:lpstr>Vagues</vt:lpstr>
      <vt:lpstr>de l’OGEC …</vt:lpstr>
      <vt:lpstr>Ordre du jour</vt:lpstr>
      <vt:lpstr>Présentation</vt:lpstr>
      <vt:lpstr>Rapport d’activité</vt:lpstr>
      <vt:lpstr>Rapport d’activité</vt:lpstr>
      <vt:lpstr>L'Assemblée Générale, après avoir entendu le rapport d'activité  du conseil d'administration  pour l'année 20… / 20…, l'approuve.  </vt:lpstr>
      <vt:lpstr>1. Présentation des comptes 20… / 20… de l'école 2. Présentation des comptes 20… / 20… du collège 3. Présentation des comptes 20… / 20… consolidé de l’OGEC</vt:lpstr>
      <vt:lpstr>Présentation des comptes de l’année 20… / 20… Comptes clos le 31 août 20… </vt:lpstr>
      <vt:lpstr>Effectifs</vt:lpstr>
      <vt:lpstr>Compte de fonctionnement – Produits</vt:lpstr>
      <vt:lpstr>Compte de fonctionnement – Produits</vt:lpstr>
      <vt:lpstr>Compte de fonctionnement – Charges</vt:lpstr>
      <vt:lpstr>Compte de fonctionnement – Charges</vt:lpstr>
      <vt:lpstr>Compte de fonctionnement Résultat courant</vt:lpstr>
      <vt:lpstr>Compte de fonctionnement Exceptionnel</vt:lpstr>
      <vt:lpstr>Compte de résultat  Vision globale</vt:lpstr>
      <vt:lpstr>Analyse financière et ratios Analyse des investissements</vt:lpstr>
      <vt:lpstr>L’Assemblée Générale,  après avoir entendu le rapport financier du conseil d'administration  pour l'année 202…/202…, en approuve les termes,  l’affectation du résultat de l’exercice 202…/202…  d’un montant de XX € en report à nouveau,  et donne quitus de la gestion  aux membres du Conseil d’Administration au titre de l’exercice écoulé.  </vt:lpstr>
      <vt:lpstr>Présentation</vt:lpstr>
      <vt:lpstr>Rapport d’orientation</vt:lpstr>
      <vt:lpstr>L'Assemblée Générale,  après avoir entendu le rapport d'orientation  pour l'année 20… / 20…,  l'approuve  </vt:lpstr>
      <vt:lpstr>1. Présentation du budget prévisionnel 20… / 20… de l'école 2. Présentation du budget prévisionnel 20… / 20… du collège </vt:lpstr>
      <vt:lpstr>Rappel des effectifs</vt:lpstr>
      <vt:lpstr>Budget prévisionnel année en cours Compte de fonctionnement - Produits</vt:lpstr>
      <vt:lpstr>Budget prévisionnel année en cours Compte de fonctionnement - Charges</vt:lpstr>
      <vt:lpstr>Budget prévisionnel année en cours Compte de fonctionnement – Résultat courant</vt:lpstr>
      <vt:lpstr>Budget prévisionnel année en cours Compte de fonctionnement – Exceptionnel</vt:lpstr>
      <vt:lpstr>Budget prévisionnel année en cours Compte de résultat – Vision globale</vt:lpstr>
      <vt:lpstr>Investissements prévus pour l’année en cours</vt:lpstr>
      <vt:lpstr>L’Assemblée Générale,  après avoir entendu la présentation  du budget prévisionnel pour l’année 20 … /20 …  et des cotisations pour l’année 20 … /20 …,  les approuve.    </vt:lpstr>
      <vt:lpstr>1. Ratification des nouveaux administrateurs précédemment cooptés 2. Renouvellement du tiers sortants</vt:lpstr>
      <vt:lpstr>L’Assemblée Générale  procède à la ratification  des nouveaux membres XX et YY, qui ont été cooptés  lors d’un précédent conseil d’administration,  pour un mandat de 3 ans  qui expirera lors de l’Assemblée Générale Ordinaire  appelée à statuer sur les comptes de l’exercice clos  au 31 août 20 …  </vt:lpstr>
      <vt:lpstr>L’Assemblée Générale  décide de renouveler Madame YYY et Monsieur XXX  en qualité de membre du conseil d’administration  pour un mandat d’une durée de 3 ans,  qui expirera lors de l’Assemblée Générale Ordinaire  appelée à statuer sur les comptes de l’exercice clos  au 31 août 20 …   </vt:lpstr>
      <vt:lpstr>Dates à venir</vt:lpstr>
      <vt:lpstr>Merci  à tous de votre présence 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Justine Audo</dc:creator>
  <cp:lastModifiedBy>Justine AUDO</cp:lastModifiedBy>
  <cp:revision>7</cp:revision>
  <dcterms:created xsi:type="dcterms:W3CDTF">2014-10-30T06:26:52Z</dcterms:created>
  <dcterms:modified xsi:type="dcterms:W3CDTF">2026-04-10T09:44:40Z</dcterms:modified>
</cp:coreProperties>
</file>